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316" r:id="rId4"/>
    <p:sldId id="317" r:id="rId5"/>
    <p:sldId id="324" r:id="rId6"/>
    <p:sldId id="372" r:id="rId7"/>
    <p:sldId id="325" r:id="rId8"/>
    <p:sldId id="328" r:id="rId9"/>
    <p:sldId id="326" r:id="rId10"/>
    <p:sldId id="373" r:id="rId11"/>
    <p:sldId id="258" r:id="rId12"/>
    <p:sldId id="371" r:id="rId13"/>
    <p:sldId id="327" r:id="rId14"/>
    <p:sldId id="331" r:id="rId15"/>
    <p:sldId id="332" r:id="rId16"/>
    <p:sldId id="333" r:id="rId17"/>
    <p:sldId id="334" r:id="rId18"/>
    <p:sldId id="330" r:id="rId19"/>
    <p:sldId id="336" r:id="rId20"/>
    <p:sldId id="337" r:id="rId21"/>
    <p:sldId id="338" r:id="rId22"/>
    <p:sldId id="263" r:id="rId23"/>
    <p:sldId id="257" r:id="rId24"/>
    <p:sldId id="339" r:id="rId25"/>
    <p:sldId id="335" r:id="rId26"/>
    <p:sldId id="340" r:id="rId27"/>
    <p:sldId id="341" r:id="rId28"/>
    <p:sldId id="329" r:id="rId29"/>
    <p:sldId id="342" r:id="rId30"/>
    <p:sldId id="343" r:id="rId31"/>
    <p:sldId id="344" r:id="rId32"/>
    <p:sldId id="345" r:id="rId33"/>
    <p:sldId id="287" r:id="rId34"/>
    <p:sldId id="304" r:id="rId35"/>
    <p:sldId id="346" r:id="rId36"/>
    <p:sldId id="462" r:id="rId37"/>
    <p:sldId id="427" r:id="rId38"/>
    <p:sldId id="428" r:id="rId39"/>
    <p:sldId id="429" r:id="rId40"/>
    <p:sldId id="430" r:id="rId41"/>
    <p:sldId id="431" r:id="rId42"/>
    <p:sldId id="432" r:id="rId43"/>
    <p:sldId id="347" r:id="rId44"/>
    <p:sldId id="348" r:id="rId45"/>
    <p:sldId id="353" r:id="rId46"/>
    <p:sldId id="355" r:id="rId47"/>
    <p:sldId id="374" r:id="rId48"/>
    <p:sldId id="350" r:id="rId49"/>
    <p:sldId id="351" r:id="rId50"/>
    <p:sldId id="375" r:id="rId51"/>
    <p:sldId id="352" r:id="rId52"/>
    <p:sldId id="370" r:id="rId53"/>
    <p:sldId id="366" r:id="rId54"/>
    <p:sldId id="377" r:id="rId55"/>
    <p:sldId id="357" r:id="rId56"/>
    <p:sldId id="359" r:id="rId57"/>
    <p:sldId id="376" r:id="rId58"/>
    <p:sldId id="354" r:id="rId59"/>
    <p:sldId id="273" r:id="rId60"/>
    <p:sldId id="381" r:id="rId61"/>
    <p:sldId id="378" r:id="rId62"/>
    <p:sldId id="379" r:id="rId63"/>
    <p:sldId id="382" r:id="rId64"/>
    <p:sldId id="383" r:id="rId65"/>
    <p:sldId id="384" r:id="rId66"/>
    <p:sldId id="380" r:id="rId67"/>
    <p:sldId id="364" r:id="rId68"/>
    <p:sldId id="385" r:id="rId69"/>
    <p:sldId id="321" r:id="rId70"/>
    <p:sldId id="320" r:id="rId71"/>
    <p:sldId id="323" r:id="rId72"/>
    <p:sldId id="322" r:id="rId73"/>
    <p:sldId id="386" r:id="rId74"/>
    <p:sldId id="387" r:id="rId75"/>
    <p:sldId id="281" r:id="rId76"/>
    <p:sldId id="451" r:id="rId77"/>
    <p:sldId id="389" r:id="rId78"/>
    <p:sldId id="402" r:id="rId79"/>
    <p:sldId id="454" r:id="rId80"/>
    <p:sldId id="403" r:id="rId81"/>
    <p:sldId id="400" r:id="rId82"/>
    <p:sldId id="392" r:id="rId83"/>
    <p:sldId id="391" r:id="rId84"/>
    <p:sldId id="401" r:id="rId85"/>
    <p:sldId id="393" r:id="rId86"/>
    <p:sldId id="283" r:id="rId87"/>
    <p:sldId id="284" r:id="rId88"/>
    <p:sldId id="369" r:id="rId89"/>
    <p:sldId id="404" r:id="rId90"/>
    <p:sldId id="408" r:id="rId91"/>
    <p:sldId id="409" r:id="rId92"/>
    <p:sldId id="410" r:id="rId93"/>
    <p:sldId id="405" r:id="rId94"/>
    <p:sldId id="407" r:id="rId95"/>
    <p:sldId id="396" r:id="rId96"/>
    <p:sldId id="305" r:id="rId97"/>
    <p:sldId id="411" r:id="rId98"/>
    <p:sldId id="397" r:id="rId99"/>
    <p:sldId id="455" r:id="rId100"/>
    <p:sldId id="398" r:id="rId101"/>
    <p:sldId id="399" r:id="rId102"/>
    <p:sldId id="422" r:id="rId103"/>
    <p:sldId id="425" r:id="rId104"/>
    <p:sldId id="456" r:id="rId105"/>
    <p:sldId id="457" r:id="rId106"/>
    <p:sldId id="309" r:id="rId107"/>
    <p:sldId id="414" r:id="rId108"/>
    <p:sldId id="415" r:id="rId109"/>
    <p:sldId id="417" r:id="rId110"/>
    <p:sldId id="416" r:id="rId111"/>
    <p:sldId id="413" r:id="rId112"/>
    <p:sldId id="310" r:id="rId113"/>
    <p:sldId id="311" r:id="rId114"/>
    <p:sldId id="312" r:id="rId115"/>
    <p:sldId id="313" r:id="rId116"/>
    <p:sldId id="314" r:id="rId117"/>
    <p:sldId id="418" r:id="rId118"/>
    <p:sldId id="452" r:id="rId119"/>
    <p:sldId id="453" r:id="rId120"/>
    <p:sldId id="390" r:id="rId121"/>
    <p:sldId id="420" r:id="rId122"/>
    <p:sldId id="433" r:id="rId123"/>
    <p:sldId id="459" r:id="rId124"/>
    <p:sldId id="434" r:id="rId125"/>
    <p:sldId id="435" r:id="rId126"/>
    <p:sldId id="460" r:id="rId127"/>
    <p:sldId id="436" r:id="rId128"/>
    <p:sldId id="461" r:id="rId129"/>
    <p:sldId id="438" r:id="rId130"/>
    <p:sldId id="437" r:id="rId131"/>
    <p:sldId id="426" r:id="rId1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0" d="100"/>
          <a:sy n="70" d="100"/>
        </p:scale>
        <p:origin x="514"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16DC126-FEC6-4984-B83B-C0D2D5E0BCD6}" type="datetimeFigureOut">
              <a:rPr lang="en-GB" smtClean="0"/>
              <a:t>01/10/2015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2C49AF-432F-47C2-B1C6-1A386D4B20FB}" type="slidenum">
              <a:rPr lang="en-GB" smtClean="0"/>
              <a:t>‹#›</a:t>
            </a:fld>
            <a:endParaRPr lang="en-GB"/>
          </a:p>
        </p:txBody>
      </p:sp>
    </p:spTree>
    <p:extLst>
      <p:ext uri="{BB962C8B-B14F-4D97-AF65-F5344CB8AC3E}">
        <p14:creationId xmlns:p14="http://schemas.microsoft.com/office/powerpoint/2010/main" val="1500693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16DC126-FEC6-4984-B83B-C0D2D5E0BCD6}" type="datetimeFigureOut">
              <a:rPr lang="en-GB" smtClean="0"/>
              <a:t>01/10/2015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2C49AF-432F-47C2-B1C6-1A386D4B20FB}" type="slidenum">
              <a:rPr lang="en-GB" smtClean="0"/>
              <a:t>‹#›</a:t>
            </a:fld>
            <a:endParaRPr lang="en-GB"/>
          </a:p>
        </p:txBody>
      </p:sp>
    </p:spTree>
    <p:extLst>
      <p:ext uri="{BB962C8B-B14F-4D97-AF65-F5344CB8AC3E}">
        <p14:creationId xmlns:p14="http://schemas.microsoft.com/office/powerpoint/2010/main" val="102992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16DC126-FEC6-4984-B83B-C0D2D5E0BCD6}" type="datetimeFigureOut">
              <a:rPr lang="en-GB" smtClean="0"/>
              <a:t>01/10/2015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2C49AF-432F-47C2-B1C6-1A386D4B20FB}" type="slidenum">
              <a:rPr lang="en-GB" smtClean="0"/>
              <a:t>‹#›</a:t>
            </a:fld>
            <a:endParaRPr lang="en-GB"/>
          </a:p>
        </p:txBody>
      </p:sp>
    </p:spTree>
    <p:extLst>
      <p:ext uri="{BB962C8B-B14F-4D97-AF65-F5344CB8AC3E}">
        <p14:creationId xmlns:p14="http://schemas.microsoft.com/office/powerpoint/2010/main" val="3829935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16DC126-FEC6-4984-B83B-C0D2D5E0BCD6}" type="datetimeFigureOut">
              <a:rPr lang="en-GB" smtClean="0"/>
              <a:t>01/10/2015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2C49AF-432F-47C2-B1C6-1A386D4B20FB}" type="slidenum">
              <a:rPr lang="en-GB" smtClean="0"/>
              <a:t>‹#›</a:t>
            </a:fld>
            <a:endParaRPr lang="en-GB"/>
          </a:p>
        </p:txBody>
      </p:sp>
    </p:spTree>
    <p:extLst>
      <p:ext uri="{BB962C8B-B14F-4D97-AF65-F5344CB8AC3E}">
        <p14:creationId xmlns:p14="http://schemas.microsoft.com/office/powerpoint/2010/main" val="54743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6DC126-FEC6-4984-B83B-C0D2D5E0BCD6}" type="datetimeFigureOut">
              <a:rPr lang="en-GB" smtClean="0"/>
              <a:t>01/10/2015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2C49AF-432F-47C2-B1C6-1A386D4B20FB}" type="slidenum">
              <a:rPr lang="en-GB" smtClean="0"/>
              <a:t>‹#›</a:t>
            </a:fld>
            <a:endParaRPr lang="en-GB"/>
          </a:p>
        </p:txBody>
      </p:sp>
    </p:spTree>
    <p:extLst>
      <p:ext uri="{BB962C8B-B14F-4D97-AF65-F5344CB8AC3E}">
        <p14:creationId xmlns:p14="http://schemas.microsoft.com/office/powerpoint/2010/main" val="2150869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16DC126-FEC6-4984-B83B-C0D2D5E0BCD6}" type="datetimeFigureOut">
              <a:rPr lang="en-GB" smtClean="0"/>
              <a:t>01/10/2015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2C49AF-432F-47C2-B1C6-1A386D4B20FB}" type="slidenum">
              <a:rPr lang="en-GB" smtClean="0"/>
              <a:t>‹#›</a:t>
            </a:fld>
            <a:endParaRPr lang="en-GB"/>
          </a:p>
        </p:txBody>
      </p:sp>
    </p:spTree>
    <p:extLst>
      <p:ext uri="{BB962C8B-B14F-4D97-AF65-F5344CB8AC3E}">
        <p14:creationId xmlns:p14="http://schemas.microsoft.com/office/powerpoint/2010/main" val="1833331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16DC126-FEC6-4984-B83B-C0D2D5E0BCD6}" type="datetimeFigureOut">
              <a:rPr lang="en-GB" smtClean="0"/>
              <a:t>01/10/2015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92C49AF-432F-47C2-B1C6-1A386D4B20FB}" type="slidenum">
              <a:rPr lang="en-GB" smtClean="0"/>
              <a:t>‹#›</a:t>
            </a:fld>
            <a:endParaRPr lang="en-GB"/>
          </a:p>
        </p:txBody>
      </p:sp>
    </p:spTree>
    <p:extLst>
      <p:ext uri="{BB962C8B-B14F-4D97-AF65-F5344CB8AC3E}">
        <p14:creationId xmlns:p14="http://schemas.microsoft.com/office/powerpoint/2010/main" val="4131678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16DC126-FEC6-4984-B83B-C0D2D5E0BCD6}" type="datetimeFigureOut">
              <a:rPr lang="en-GB" smtClean="0"/>
              <a:t>01/10/2015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92C49AF-432F-47C2-B1C6-1A386D4B20FB}" type="slidenum">
              <a:rPr lang="en-GB" smtClean="0"/>
              <a:t>‹#›</a:t>
            </a:fld>
            <a:endParaRPr lang="en-GB"/>
          </a:p>
        </p:txBody>
      </p:sp>
    </p:spTree>
    <p:extLst>
      <p:ext uri="{BB962C8B-B14F-4D97-AF65-F5344CB8AC3E}">
        <p14:creationId xmlns:p14="http://schemas.microsoft.com/office/powerpoint/2010/main" val="2476706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6DC126-FEC6-4984-B83B-C0D2D5E0BCD6}" type="datetimeFigureOut">
              <a:rPr lang="en-GB" smtClean="0"/>
              <a:t>01/10/2015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92C49AF-432F-47C2-B1C6-1A386D4B20FB}" type="slidenum">
              <a:rPr lang="en-GB" smtClean="0"/>
              <a:t>‹#›</a:t>
            </a:fld>
            <a:endParaRPr lang="en-GB"/>
          </a:p>
        </p:txBody>
      </p:sp>
    </p:spTree>
    <p:extLst>
      <p:ext uri="{BB962C8B-B14F-4D97-AF65-F5344CB8AC3E}">
        <p14:creationId xmlns:p14="http://schemas.microsoft.com/office/powerpoint/2010/main" val="1911642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6DC126-FEC6-4984-B83B-C0D2D5E0BCD6}" type="datetimeFigureOut">
              <a:rPr lang="en-GB" smtClean="0"/>
              <a:t>01/10/2015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2C49AF-432F-47C2-B1C6-1A386D4B20FB}" type="slidenum">
              <a:rPr lang="en-GB" smtClean="0"/>
              <a:t>‹#›</a:t>
            </a:fld>
            <a:endParaRPr lang="en-GB"/>
          </a:p>
        </p:txBody>
      </p:sp>
    </p:spTree>
    <p:extLst>
      <p:ext uri="{BB962C8B-B14F-4D97-AF65-F5344CB8AC3E}">
        <p14:creationId xmlns:p14="http://schemas.microsoft.com/office/powerpoint/2010/main" val="686911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6DC126-FEC6-4984-B83B-C0D2D5E0BCD6}" type="datetimeFigureOut">
              <a:rPr lang="en-GB" smtClean="0"/>
              <a:t>01/10/2015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2C49AF-432F-47C2-B1C6-1A386D4B20FB}" type="slidenum">
              <a:rPr lang="en-GB" smtClean="0"/>
              <a:t>‹#›</a:t>
            </a:fld>
            <a:endParaRPr lang="en-GB"/>
          </a:p>
        </p:txBody>
      </p:sp>
    </p:spTree>
    <p:extLst>
      <p:ext uri="{BB962C8B-B14F-4D97-AF65-F5344CB8AC3E}">
        <p14:creationId xmlns:p14="http://schemas.microsoft.com/office/powerpoint/2010/main" val="3762420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6DC126-FEC6-4984-B83B-C0D2D5E0BCD6}" type="datetimeFigureOut">
              <a:rPr lang="en-GB" smtClean="0"/>
              <a:t>01/10/2015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2C49AF-432F-47C2-B1C6-1A386D4B20FB}" type="slidenum">
              <a:rPr lang="en-GB" smtClean="0"/>
              <a:t>‹#›</a:t>
            </a:fld>
            <a:endParaRPr lang="en-GB"/>
          </a:p>
        </p:txBody>
      </p:sp>
    </p:spTree>
    <p:extLst>
      <p:ext uri="{BB962C8B-B14F-4D97-AF65-F5344CB8AC3E}">
        <p14:creationId xmlns:p14="http://schemas.microsoft.com/office/powerpoint/2010/main" val="38746625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p.vezina@bham.ac.u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hyperlink" Target="https://www.gov.uk/government/speeches/parking-fines-incurred-by-diplomatic-missions-and-international-organisations-in-the-uk--2" TargetMode="External"/><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hyperlink" Target="http://www.sciencedirect.com/science/article/pii/S016726810100169X" TargetMode="External"/><Relationship Id="rId2" Type="http://schemas.openxmlformats.org/officeDocument/2006/relationships/hyperlink" Target="https://ideas.repec.org/h/eee/expchp/7-113.html" TargetMode="External"/><Relationship Id="rId1" Type="http://schemas.openxmlformats.org/officeDocument/2006/relationships/slideLayout" Target="../slideLayouts/slideLayout2.xml"/><Relationship Id="rId4" Type="http://schemas.openxmlformats.org/officeDocument/2006/relationships/hyperlink" Target="http://www.theigc.org/blog/do-women-in-power-have-an-impact-on-corruption/" TargetMode="Externa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en.wikipedia.org/wiki/Mwai_Kibaki" TargetMode="Externa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hyperlink" Target="http://news.harvard.edu/gazette/2004/03.11/01-mockus.html" TargetMode="External"/><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hyperlink" Target="http://www.economist.com/world/asia/displayStory.cfm?story_id=15393714" TargetMode="Externa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hyperlink" Target="https://www.youtube.com/watch?v=QIMKQihoYRI#action=share" TargetMode="Externa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hyperlink" Target="http://pricetheory.uchicago.edu/levitt/Papers/DugganLevitt2002.pdf" TargetMode="Externa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news.bbc.co.uk/1/hi/world/asia-pacific/317318.stm"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forbes.com/companies/microsoft/" TargetMode="External"/><Relationship Id="rId2" Type="http://schemas.openxmlformats.org/officeDocument/2006/relationships/hyperlink" Target="http://www.iol.co.za/news/politics/equatorial-guinea-playboy-s-cape-homes-seized-1.266679" TargetMode="External"/><Relationship Id="rId1" Type="http://schemas.openxmlformats.org/officeDocument/2006/relationships/slideLayout" Target="../slideLayouts/slideLayout2.xml"/><Relationship Id="rId6" Type="http://schemas.openxmlformats.org/officeDocument/2006/relationships/hyperlink" Target="http://www.forbes.com/sites/mfonobongnsehe/2013/07/09/luxury-cars-owned-by-african-dictators-son-auctioned-for-4-1-million/" TargetMode="External"/><Relationship Id="rId5" Type="http://schemas.openxmlformats.org/officeDocument/2006/relationships/hyperlink" Target="http://gawker.com/5406562/the-lifestyle-of-the-rich-son-of-an-oil+rich-dictator" TargetMode="External"/><Relationship Id="rId4" Type="http://schemas.openxmlformats.org/officeDocument/2006/relationships/hyperlink" Target="http://www.forbes.com/profile/paul-allen/"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hyperlink" Target="http://voxeu.org/article/power-street-egypt-s-arab-spring"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news.bbc.co.uk/1/hi/world/south_asia/8126110.stm"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6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hyperlink" Target="http://www.telegraph.co.uk/news/worldnews/wikileaks/9479711/QandA-Julian-Assange-Ecuadorean-embassy-dispute.html" TargetMode="External"/><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b="1" dirty="0" smtClean="0"/>
              <a:t>Corruption</a:t>
            </a:r>
            <a:endParaRPr lang="en-GB" dirty="0"/>
          </a:p>
        </p:txBody>
      </p:sp>
      <p:sp>
        <p:nvSpPr>
          <p:cNvPr id="3" name="Subtitle 2"/>
          <p:cNvSpPr>
            <a:spLocks noGrp="1"/>
          </p:cNvSpPr>
          <p:nvPr>
            <p:ph type="subTitle" idx="1"/>
          </p:nvPr>
        </p:nvSpPr>
        <p:spPr/>
        <p:txBody>
          <a:bodyPr/>
          <a:lstStyle/>
          <a:p>
            <a:r>
              <a:rPr lang="en-GB" dirty="0" smtClean="0">
                <a:hlinkClick r:id="rId2"/>
              </a:rPr>
              <a:t>p.vezina@bham.ac.uk</a:t>
            </a:r>
            <a:r>
              <a:rPr lang="en-GB" dirty="0" smtClean="0"/>
              <a:t> </a:t>
            </a:r>
            <a:endParaRPr lang="en-GB" dirty="0"/>
          </a:p>
        </p:txBody>
      </p:sp>
    </p:spTree>
    <p:extLst>
      <p:ext uri="{BB962C8B-B14F-4D97-AF65-F5344CB8AC3E}">
        <p14:creationId xmlns:p14="http://schemas.microsoft.com/office/powerpoint/2010/main" val="27062836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b="1" dirty="0"/>
              <a:t>Estimating the Value of Political Connections</a:t>
            </a:r>
            <a:endParaRPr lang="en-GB" dirty="0"/>
          </a:p>
        </p:txBody>
      </p:sp>
      <p:sp>
        <p:nvSpPr>
          <p:cNvPr id="6" name="Content Placeholder 5"/>
          <p:cNvSpPr>
            <a:spLocks noGrp="1"/>
          </p:cNvSpPr>
          <p:nvPr>
            <p:ph idx="1"/>
          </p:nvPr>
        </p:nvSpPr>
        <p:spPr/>
        <p:txBody>
          <a:bodyPr/>
          <a:lstStyle/>
          <a:p>
            <a:r>
              <a:rPr lang="en-GB" dirty="0"/>
              <a:t>President Suharto is known as "Mr. Ten </a:t>
            </a:r>
            <a:r>
              <a:rPr lang="en-GB" dirty="0" smtClean="0"/>
              <a:t>Percent“</a:t>
            </a:r>
          </a:p>
          <a:p>
            <a:r>
              <a:rPr lang="en-GB" dirty="0"/>
              <a:t>F</a:t>
            </a:r>
            <a:r>
              <a:rPr lang="en-GB" dirty="0" smtClean="0"/>
              <a:t>oreign </a:t>
            </a:r>
            <a:r>
              <a:rPr lang="en-GB" dirty="0"/>
              <a:t>corporations doing business there are </a:t>
            </a:r>
            <a:r>
              <a:rPr lang="en-GB" dirty="0" smtClean="0"/>
              <a:t>expected </a:t>
            </a:r>
            <a:r>
              <a:rPr lang="en-GB" dirty="0"/>
              <a:t>to pay a relatively well-defined bribe to the president or members of his </a:t>
            </a:r>
            <a:r>
              <a:rPr lang="en-GB" dirty="0" smtClean="0"/>
              <a:t>family</a:t>
            </a:r>
          </a:p>
          <a:p>
            <a:r>
              <a:rPr lang="en-GB" dirty="0"/>
              <a:t>Yet, Indonesia </a:t>
            </a:r>
            <a:r>
              <a:rPr lang="en-GB" dirty="0" smtClean="0"/>
              <a:t>was/is </a:t>
            </a:r>
            <a:r>
              <a:rPr lang="en-GB" dirty="0"/>
              <a:t>a popular destination of FDI, particularly </a:t>
            </a:r>
            <a:r>
              <a:rPr lang="en-GB" dirty="0" smtClean="0"/>
              <a:t>from </a:t>
            </a:r>
            <a:r>
              <a:rPr lang="en-GB" dirty="0"/>
              <a:t>Japan </a:t>
            </a:r>
            <a:r>
              <a:rPr lang="en-GB" dirty="0" smtClean="0"/>
              <a:t> </a:t>
            </a:r>
            <a:endParaRPr lang="en-GB" dirty="0"/>
          </a:p>
        </p:txBody>
      </p:sp>
    </p:spTree>
    <p:extLst>
      <p:ext uri="{BB962C8B-B14F-4D97-AF65-F5344CB8AC3E}">
        <p14:creationId xmlns:p14="http://schemas.microsoft.com/office/powerpoint/2010/main" val="114412515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Corruption: Evidence from Diplomatic Parking Tickets</a:t>
            </a:r>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2265855050"/>
              </p:ext>
            </p:extLst>
          </p:nvPr>
        </p:nvGraphicFramePr>
        <p:xfrm>
          <a:off x="6754092" y="1278080"/>
          <a:ext cx="4488873" cy="4846119"/>
        </p:xfrm>
        <a:graphic>
          <a:graphicData uri="http://schemas.openxmlformats.org/drawingml/2006/table">
            <a:tbl>
              <a:tblPr/>
              <a:tblGrid>
                <a:gridCol w="1496291"/>
                <a:gridCol w="1496291"/>
                <a:gridCol w="1496291"/>
              </a:tblGrid>
              <a:tr h="493611">
                <a:tc>
                  <a:txBody>
                    <a:bodyPr/>
                    <a:lstStyle/>
                    <a:p>
                      <a:pPr fontAlgn="t"/>
                      <a:r>
                        <a:rPr lang="en-GB" sz="1200" b="0" dirty="0">
                          <a:effectLst/>
                          <a:latin typeface="inherit"/>
                        </a:rPr>
                        <a:t>COUNTRY</a:t>
                      </a:r>
                    </a:p>
                  </a:txBody>
                  <a:tcPr marL="73432" marR="73432" marT="28724" marB="12310">
                    <a:lnL w="9525" cap="flat" cmpd="sng" algn="ctr">
                      <a:solidFill>
                        <a:srgbClr val="BBBBBB"/>
                      </a:solidFill>
                      <a:prstDash val="dot"/>
                      <a:round/>
                      <a:headEnd type="none" w="med" len="med"/>
                      <a:tailEnd type="none" w="med" len="med"/>
                    </a:lnL>
                    <a:lnR w="9525" cap="flat" cmpd="sng" algn="ctr">
                      <a:solidFill>
                        <a:srgbClr val="BBBBBB"/>
                      </a:solidFill>
                      <a:prstDash val="dot"/>
                      <a:round/>
                      <a:headEnd type="none" w="med" len="med"/>
                      <a:tailEnd type="none" w="med" len="med"/>
                    </a:lnR>
                    <a:lnT w="9525" cap="flat" cmpd="sng" algn="ctr">
                      <a:solidFill>
                        <a:srgbClr val="BBBBBB"/>
                      </a:solidFill>
                      <a:prstDash val="dot"/>
                      <a:round/>
                      <a:headEnd type="none" w="med" len="med"/>
                      <a:tailEnd type="none" w="med" len="med"/>
                    </a:lnT>
                    <a:lnB w="9525" cap="flat" cmpd="sng" algn="ctr">
                      <a:solidFill>
                        <a:srgbClr val="BBBBBB"/>
                      </a:solidFill>
                      <a:prstDash val="dot"/>
                      <a:round/>
                      <a:headEnd type="none" w="med" len="med"/>
                      <a:tailEnd type="none" w="med" len="med"/>
                    </a:lnB>
                    <a:solidFill>
                      <a:srgbClr val="FAFAFA"/>
                    </a:solidFill>
                  </a:tcPr>
                </a:tc>
                <a:tc>
                  <a:txBody>
                    <a:bodyPr/>
                    <a:lstStyle/>
                    <a:p>
                      <a:pPr fontAlgn="t"/>
                      <a:r>
                        <a:rPr lang="en-GB" sz="1200" b="0">
                          <a:effectLst/>
                          <a:latin typeface="inherit"/>
                        </a:rPr>
                        <a:t>NUMBER OF FINES</a:t>
                      </a:r>
                    </a:p>
                  </a:txBody>
                  <a:tcPr marL="73432" marR="73432" marT="28724" marB="12310">
                    <a:lnL w="9525" cap="flat" cmpd="sng" algn="ctr">
                      <a:solidFill>
                        <a:srgbClr val="BBBBBB"/>
                      </a:solidFill>
                      <a:prstDash val="dot"/>
                      <a:round/>
                      <a:headEnd type="none" w="med" len="med"/>
                      <a:tailEnd type="none" w="med" len="med"/>
                    </a:lnL>
                    <a:lnR w="9525" cap="flat" cmpd="sng" algn="ctr">
                      <a:solidFill>
                        <a:srgbClr val="BBBBBB"/>
                      </a:solidFill>
                      <a:prstDash val="dot"/>
                      <a:round/>
                      <a:headEnd type="none" w="med" len="med"/>
                      <a:tailEnd type="none" w="med" len="med"/>
                    </a:lnR>
                    <a:lnT w="9525" cap="flat" cmpd="sng" algn="ctr">
                      <a:solidFill>
                        <a:srgbClr val="BBBBBB"/>
                      </a:solidFill>
                      <a:prstDash val="dot"/>
                      <a:round/>
                      <a:headEnd type="none" w="med" len="med"/>
                      <a:tailEnd type="none" w="med" len="med"/>
                    </a:lnT>
                    <a:lnB w="9525" cap="flat" cmpd="sng" algn="ctr">
                      <a:solidFill>
                        <a:srgbClr val="BBBBBB"/>
                      </a:solidFill>
                      <a:prstDash val="dot"/>
                      <a:round/>
                      <a:headEnd type="none" w="med" len="med"/>
                      <a:tailEnd type="none" w="med" len="med"/>
                    </a:lnB>
                    <a:solidFill>
                      <a:srgbClr val="FAFAFA"/>
                    </a:solidFill>
                  </a:tcPr>
                </a:tc>
                <a:tc>
                  <a:txBody>
                    <a:bodyPr/>
                    <a:lstStyle/>
                    <a:p>
                      <a:pPr fontAlgn="t"/>
                      <a:r>
                        <a:rPr lang="en-GB" sz="1200" b="0" dirty="0">
                          <a:effectLst/>
                          <a:latin typeface="inherit"/>
                        </a:rPr>
                        <a:t>TOTAL OUTSTANDING</a:t>
                      </a:r>
                    </a:p>
                  </a:txBody>
                  <a:tcPr marL="73432" marR="73432" marT="28724" marB="12310">
                    <a:lnL w="9525" cap="flat" cmpd="sng" algn="ctr">
                      <a:solidFill>
                        <a:srgbClr val="BBBBBB"/>
                      </a:solidFill>
                      <a:prstDash val="dot"/>
                      <a:round/>
                      <a:headEnd type="none" w="med" len="med"/>
                      <a:tailEnd type="none" w="med" len="med"/>
                    </a:lnL>
                    <a:lnR w="9525" cap="flat" cmpd="sng" algn="ctr">
                      <a:solidFill>
                        <a:srgbClr val="BBBBBB"/>
                      </a:solidFill>
                      <a:prstDash val="dot"/>
                      <a:round/>
                      <a:headEnd type="none" w="med" len="med"/>
                      <a:tailEnd type="none" w="med" len="med"/>
                    </a:lnR>
                    <a:lnT w="9525" cap="flat" cmpd="sng" algn="ctr">
                      <a:solidFill>
                        <a:srgbClr val="BBBBBB"/>
                      </a:solidFill>
                      <a:prstDash val="dot"/>
                      <a:round/>
                      <a:headEnd type="none" w="med" len="med"/>
                      <a:tailEnd type="none" w="med" len="med"/>
                    </a:lnT>
                    <a:lnB w="9525" cap="flat" cmpd="sng" algn="ctr">
                      <a:solidFill>
                        <a:srgbClr val="BBBBBB"/>
                      </a:solidFill>
                      <a:prstDash val="dot"/>
                      <a:round/>
                      <a:headEnd type="none" w="med" len="med"/>
                      <a:tailEnd type="none" w="med" len="med"/>
                    </a:lnB>
                    <a:solidFill>
                      <a:srgbClr val="FAFAFA"/>
                    </a:solidFill>
                  </a:tcPr>
                </a:tc>
              </a:tr>
              <a:tr h="435917">
                <a:tc>
                  <a:txBody>
                    <a:bodyPr/>
                    <a:lstStyle/>
                    <a:p>
                      <a:pPr fontAlgn="t"/>
                      <a:r>
                        <a:rPr lang="en-GB" sz="1600" b="0" dirty="0" smtClean="0">
                          <a:effectLst/>
                          <a:latin typeface="inherit"/>
                        </a:rPr>
                        <a:t>USA</a:t>
                      </a:r>
                      <a:endParaRPr lang="en-GB" sz="1600" b="0" dirty="0">
                        <a:effectLst/>
                        <a:latin typeface="inherit"/>
                      </a:endParaRPr>
                    </a:p>
                  </a:txBody>
                  <a:tcPr marL="73432" marR="73432" marT="28724" marB="12310">
                    <a:lnL w="9525" cap="flat" cmpd="sng" algn="ctr">
                      <a:solidFill>
                        <a:srgbClr val="BBBBBB"/>
                      </a:solidFill>
                      <a:prstDash val="dot"/>
                      <a:round/>
                      <a:headEnd type="none" w="med" len="med"/>
                      <a:tailEnd type="none" w="med" len="med"/>
                    </a:lnL>
                    <a:lnR w="9525" cap="flat" cmpd="sng" algn="ctr">
                      <a:solidFill>
                        <a:srgbClr val="BBBBBB"/>
                      </a:solidFill>
                      <a:prstDash val="dot"/>
                      <a:round/>
                      <a:headEnd type="none" w="med" len="med"/>
                      <a:tailEnd type="none" w="med" len="med"/>
                    </a:lnR>
                    <a:lnT w="9525" cap="flat" cmpd="sng" algn="ctr">
                      <a:solidFill>
                        <a:srgbClr val="BBBBBB"/>
                      </a:solidFill>
                      <a:prstDash val="dot"/>
                      <a:round/>
                      <a:headEnd type="none" w="med" len="med"/>
                      <a:tailEnd type="none" w="med" len="med"/>
                    </a:lnT>
                    <a:lnB w="9525" cap="flat" cmpd="sng" algn="ctr">
                      <a:solidFill>
                        <a:srgbClr val="BBBBBB"/>
                      </a:solidFill>
                      <a:prstDash val="dot"/>
                      <a:round/>
                      <a:headEnd type="none" w="med" len="med"/>
                      <a:tailEnd type="none" w="med" len="med"/>
                    </a:lnB>
                    <a:solidFill>
                      <a:srgbClr val="FFFFFF"/>
                    </a:solidFill>
                  </a:tcPr>
                </a:tc>
                <a:tc>
                  <a:txBody>
                    <a:bodyPr/>
                    <a:lstStyle/>
                    <a:p>
                      <a:pPr fontAlgn="t"/>
                      <a:r>
                        <a:rPr lang="en-GB" sz="1600" b="0">
                          <a:effectLst/>
                          <a:latin typeface="inherit"/>
                        </a:rPr>
                        <a:t>70,637</a:t>
                      </a:r>
                    </a:p>
                  </a:txBody>
                  <a:tcPr marL="73432" marR="73432" marT="28724" marB="12310">
                    <a:lnL w="9525" cap="flat" cmpd="sng" algn="ctr">
                      <a:solidFill>
                        <a:srgbClr val="BBBBBB"/>
                      </a:solidFill>
                      <a:prstDash val="dot"/>
                      <a:round/>
                      <a:headEnd type="none" w="med" len="med"/>
                      <a:tailEnd type="none" w="med" len="med"/>
                    </a:lnL>
                    <a:lnR w="9525" cap="flat" cmpd="sng" algn="ctr">
                      <a:solidFill>
                        <a:srgbClr val="BBBBBB"/>
                      </a:solidFill>
                      <a:prstDash val="dot"/>
                      <a:round/>
                      <a:headEnd type="none" w="med" len="med"/>
                      <a:tailEnd type="none" w="med" len="med"/>
                    </a:lnR>
                    <a:lnT w="9525" cap="flat" cmpd="sng" algn="ctr">
                      <a:solidFill>
                        <a:srgbClr val="BBBBBB"/>
                      </a:solidFill>
                      <a:prstDash val="dot"/>
                      <a:round/>
                      <a:headEnd type="none" w="med" len="med"/>
                      <a:tailEnd type="none" w="med" len="med"/>
                    </a:lnT>
                    <a:lnB w="9525" cap="flat" cmpd="sng" algn="ctr">
                      <a:solidFill>
                        <a:srgbClr val="BBBBBB"/>
                      </a:solidFill>
                      <a:prstDash val="dot"/>
                      <a:round/>
                      <a:headEnd type="none" w="med" len="med"/>
                      <a:tailEnd type="none" w="med" len="med"/>
                    </a:lnB>
                    <a:solidFill>
                      <a:srgbClr val="FFFFFF"/>
                    </a:solidFill>
                  </a:tcPr>
                </a:tc>
                <a:tc>
                  <a:txBody>
                    <a:bodyPr/>
                    <a:lstStyle/>
                    <a:p>
                      <a:pPr fontAlgn="t"/>
                      <a:r>
                        <a:rPr lang="en-GB" sz="1600" b="0">
                          <a:effectLst/>
                          <a:latin typeface="inherit"/>
                        </a:rPr>
                        <a:t>£ 8,172,245</a:t>
                      </a:r>
                    </a:p>
                  </a:txBody>
                  <a:tcPr marL="73432" marR="73432" marT="28724" marB="12310">
                    <a:lnL w="9525" cap="flat" cmpd="sng" algn="ctr">
                      <a:solidFill>
                        <a:srgbClr val="BBBBBB"/>
                      </a:solidFill>
                      <a:prstDash val="dot"/>
                      <a:round/>
                      <a:headEnd type="none" w="med" len="med"/>
                      <a:tailEnd type="none" w="med" len="med"/>
                    </a:lnL>
                    <a:lnR w="9525" cap="flat" cmpd="sng" algn="ctr">
                      <a:solidFill>
                        <a:srgbClr val="BBBBBB"/>
                      </a:solidFill>
                      <a:prstDash val="dot"/>
                      <a:round/>
                      <a:headEnd type="none" w="med" len="med"/>
                      <a:tailEnd type="none" w="med" len="med"/>
                    </a:lnR>
                    <a:lnT w="9525" cap="flat" cmpd="sng" algn="ctr">
                      <a:solidFill>
                        <a:srgbClr val="BBBBBB"/>
                      </a:solidFill>
                      <a:prstDash val="dot"/>
                      <a:round/>
                      <a:headEnd type="none" w="med" len="med"/>
                      <a:tailEnd type="none" w="med" len="med"/>
                    </a:lnT>
                    <a:lnB w="9525" cap="flat" cmpd="sng" algn="ctr">
                      <a:solidFill>
                        <a:srgbClr val="BBBBBB"/>
                      </a:solidFill>
                      <a:prstDash val="dot"/>
                      <a:round/>
                      <a:headEnd type="none" w="med" len="med"/>
                      <a:tailEnd type="none" w="med" len="med"/>
                    </a:lnB>
                    <a:solidFill>
                      <a:srgbClr val="FFFFFF"/>
                    </a:solidFill>
                  </a:tcPr>
                </a:tc>
              </a:tr>
              <a:tr h="322780">
                <a:tc>
                  <a:txBody>
                    <a:bodyPr/>
                    <a:lstStyle/>
                    <a:p>
                      <a:pPr fontAlgn="t"/>
                      <a:r>
                        <a:rPr lang="en-GB" sz="1600" b="0" dirty="0" smtClean="0">
                          <a:effectLst/>
                          <a:latin typeface="inherit"/>
                        </a:rPr>
                        <a:t>Japan</a:t>
                      </a:r>
                      <a:endParaRPr lang="en-GB" sz="1600" b="0" dirty="0">
                        <a:effectLst/>
                        <a:latin typeface="inherit"/>
                      </a:endParaRPr>
                    </a:p>
                  </a:txBody>
                  <a:tcPr marL="73432" marR="73432" marT="28724" marB="12310">
                    <a:lnL w="9525" cap="flat" cmpd="sng" algn="ctr">
                      <a:solidFill>
                        <a:srgbClr val="BBBBBB"/>
                      </a:solidFill>
                      <a:prstDash val="dot"/>
                      <a:round/>
                      <a:headEnd type="none" w="med" len="med"/>
                      <a:tailEnd type="none" w="med" len="med"/>
                    </a:lnL>
                    <a:lnR w="9525" cap="flat" cmpd="sng" algn="ctr">
                      <a:solidFill>
                        <a:srgbClr val="BBBBBB"/>
                      </a:solidFill>
                      <a:prstDash val="dot"/>
                      <a:round/>
                      <a:headEnd type="none" w="med" len="med"/>
                      <a:tailEnd type="none" w="med" len="med"/>
                    </a:lnR>
                    <a:lnT w="9525" cap="flat" cmpd="sng" algn="ctr">
                      <a:solidFill>
                        <a:srgbClr val="BBBBBB"/>
                      </a:solidFill>
                      <a:prstDash val="dot"/>
                      <a:round/>
                      <a:headEnd type="none" w="med" len="med"/>
                      <a:tailEnd type="none" w="med" len="med"/>
                    </a:lnT>
                    <a:lnB w="9525" cap="flat" cmpd="sng" algn="ctr">
                      <a:solidFill>
                        <a:srgbClr val="BBBBBB"/>
                      </a:solidFill>
                      <a:prstDash val="dot"/>
                      <a:round/>
                      <a:headEnd type="none" w="med" len="med"/>
                      <a:tailEnd type="none" w="med" len="med"/>
                    </a:lnB>
                    <a:solidFill>
                      <a:srgbClr val="FAFAFA"/>
                    </a:solidFill>
                  </a:tcPr>
                </a:tc>
                <a:tc>
                  <a:txBody>
                    <a:bodyPr/>
                    <a:lstStyle/>
                    <a:p>
                      <a:pPr fontAlgn="t"/>
                      <a:r>
                        <a:rPr lang="en-GB" sz="1600" b="0">
                          <a:effectLst/>
                          <a:latin typeface="inherit"/>
                        </a:rPr>
                        <a:t>48,520</a:t>
                      </a:r>
                    </a:p>
                  </a:txBody>
                  <a:tcPr marL="73432" marR="73432" marT="28724" marB="12310">
                    <a:lnL w="9525" cap="flat" cmpd="sng" algn="ctr">
                      <a:solidFill>
                        <a:srgbClr val="BBBBBB"/>
                      </a:solidFill>
                      <a:prstDash val="dot"/>
                      <a:round/>
                      <a:headEnd type="none" w="med" len="med"/>
                      <a:tailEnd type="none" w="med" len="med"/>
                    </a:lnL>
                    <a:lnR w="9525" cap="flat" cmpd="sng" algn="ctr">
                      <a:solidFill>
                        <a:srgbClr val="BBBBBB"/>
                      </a:solidFill>
                      <a:prstDash val="dot"/>
                      <a:round/>
                      <a:headEnd type="none" w="med" len="med"/>
                      <a:tailEnd type="none" w="med" len="med"/>
                    </a:lnR>
                    <a:lnT w="9525" cap="flat" cmpd="sng" algn="ctr">
                      <a:solidFill>
                        <a:srgbClr val="BBBBBB"/>
                      </a:solidFill>
                      <a:prstDash val="dot"/>
                      <a:round/>
                      <a:headEnd type="none" w="med" len="med"/>
                      <a:tailEnd type="none" w="med" len="med"/>
                    </a:lnT>
                    <a:lnB w="9525" cap="flat" cmpd="sng" algn="ctr">
                      <a:solidFill>
                        <a:srgbClr val="BBBBBB"/>
                      </a:solidFill>
                      <a:prstDash val="dot"/>
                      <a:round/>
                      <a:headEnd type="none" w="med" len="med"/>
                      <a:tailEnd type="none" w="med" len="med"/>
                    </a:lnB>
                    <a:solidFill>
                      <a:srgbClr val="FAFAFA"/>
                    </a:solidFill>
                  </a:tcPr>
                </a:tc>
                <a:tc>
                  <a:txBody>
                    <a:bodyPr/>
                    <a:lstStyle/>
                    <a:p>
                      <a:pPr fontAlgn="t"/>
                      <a:r>
                        <a:rPr lang="en-GB" sz="1600" b="0">
                          <a:effectLst/>
                          <a:latin typeface="inherit"/>
                        </a:rPr>
                        <a:t>£ 5,623,040</a:t>
                      </a:r>
                    </a:p>
                  </a:txBody>
                  <a:tcPr marL="73432" marR="73432" marT="28724" marB="12310">
                    <a:lnL w="9525" cap="flat" cmpd="sng" algn="ctr">
                      <a:solidFill>
                        <a:srgbClr val="BBBBBB"/>
                      </a:solidFill>
                      <a:prstDash val="dot"/>
                      <a:round/>
                      <a:headEnd type="none" w="med" len="med"/>
                      <a:tailEnd type="none" w="med" len="med"/>
                    </a:lnL>
                    <a:lnR w="9525" cap="flat" cmpd="sng" algn="ctr">
                      <a:solidFill>
                        <a:srgbClr val="BBBBBB"/>
                      </a:solidFill>
                      <a:prstDash val="dot"/>
                      <a:round/>
                      <a:headEnd type="none" w="med" len="med"/>
                      <a:tailEnd type="none" w="med" len="med"/>
                    </a:lnR>
                    <a:lnT w="9525" cap="flat" cmpd="sng" algn="ctr">
                      <a:solidFill>
                        <a:srgbClr val="BBBBBB"/>
                      </a:solidFill>
                      <a:prstDash val="dot"/>
                      <a:round/>
                      <a:headEnd type="none" w="med" len="med"/>
                      <a:tailEnd type="none" w="med" len="med"/>
                    </a:lnT>
                    <a:lnB w="9525" cap="flat" cmpd="sng" algn="ctr">
                      <a:solidFill>
                        <a:srgbClr val="BBBBBB"/>
                      </a:solidFill>
                      <a:prstDash val="dot"/>
                      <a:round/>
                      <a:headEnd type="none" w="med" len="med"/>
                      <a:tailEnd type="none" w="med" len="med"/>
                    </a:lnB>
                    <a:solidFill>
                      <a:srgbClr val="FAFAFA"/>
                    </a:solidFill>
                  </a:tcPr>
                </a:tc>
              </a:tr>
              <a:tr h="435917">
                <a:tc>
                  <a:txBody>
                    <a:bodyPr/>
                    <a:lstStyle/>
                    <a:p>
                      <a:pPr fontAlgn="t"/>
                      <a:r>
                        <a:rPr lang="en-GB" sz="1600" b="0" dirty="0" smtClean="0">
                          <a:effectLst/>
                          <a:latin typeface="inherit"/>
                        </a:rPr>
                        <a:t>Russia</a:t>
                      </a:r>
                      <a:endParaRPr lang="en-GB" sz="1600" b="0" dirty="0">
                        <a:effectLst/>
                        <a:latin typeface="inherit"/>
                      </a:endParaRPr>
                    </a:p>
                  </a:txBody>
                  <a:tcPr marL="73432" marR="73432" marT="28724" marB="12310">
                    <a:lnL w="9525" cap="flat" cmpd="sng" algn="ctr">
                      <a:solidFill>
                        <a:srgbClr val="BBBBBB"/>
                      </a:solidFill>
                      <a:prstDash val="dot"/>
                      <a:round/>
                      <a:headEnd type="none" w="med" len="med"/>
                      <a:tailEnd type="none" w="med" len="med"/>
                    </a:lnL>
                    <a:lnR w="9525" cap="flat" cmpd="sng" algn="ctr">
                      <a:solidFill>
                        <a:srgbClr val="BBBBBB"/>
                      </a:solidFill>
                      <a:prstDash val="dot"/>
                      <a:round/>
                      <a:headEnd type="none" w="med" len="med"/>
                      <a:tailEnd type="none" w="med" len="med"/>
                    </a:lnR>
                    <a:lnT w="9525" cap="flat" cmpd="sng" algn="ctr">
                      <a:solidFill>
                        <a:srgbClr val="BBBBBB"/>
                      </a:solidFill>
                      <a:prstDash val="dot"/>
                      <a:round/>
                      <a:headEnd type="none" w="med" len="med"/>
                      <a:tailEnd type="none" w="med" len="med"/>
                    </a:lnT>
                    <a:lnB w="9525" cap="flat" cmpd="sng" algn="ctr">
                      <a:solidFill>
                        <a:srgbClr val="BBBBBB"/>
                      </a:solidFill>
                      <a:prstDash val="dot"/>
                      <a:round/>
                      <a:headEnd type="none" w="med" len="med"/>
                      <a:tailEnd type="none" w="med" len="med"/>
                    </a:lnB>
                    <a:solidFill>
                      <a:srgbClr val="FFFFFF"/>
                    </a:solidFill>
                  </a:tcPr>
                </a:tc>
                <a:tc>
                  <a:txBody>
                    <a:bodyPr/>
                    <a:lstStyle/>
                    <a:p>
                      <a:pPr fontAlgn="t"/>
                      <a:r>
                        <a:rPr lang="en-GB" sz="1600" b="0">
                          <a:effectLst/>
                          <a:latin typeface="inherit"/>
                        </a:rPr>
                        <a:t>44,145</a:t>
                      </a:r>
                    </a:p>
                  </a:txBody>
                  <a:tcPr marL="73432" marR="73432" marT="28724" marB="12310">
                    <a:lnL w="9525" cap="flat" cmpd="sng" algn="ctr">
                      <a:solidFill>
                        <a:srgbClr val="BBBBBB"/>
                      </a:solidFill>
                      <a:prstDash val="dot"/>
                      <a:round/>
                      <a:headEnd type="none" w="med" len="med"/>
                      <a:tailEnd type="none" w="med" len="med"/>
                    </a:lnL>
                    <a:lnR w="9525" cap="flat" cmpd="sng" algn="ctr">
                      <a:solidFill>
                        <a:srgbClr val="BBBBBB"/>
                      </a:solidFill>
                      <a:prstDash val="dot"/>
                      <a:round/>
                      <a:headEnd type="none" w="med" len="med"/>
                      <a:tailEnd type="none" w="med" len="med"/>
                    </a:lnR>
                    <a:lnT w="9525" cap="flat" cmpd="sng" algn="ctr">
                      <a:solidFill>
                        <a:srgbClr val="BBBBBB"/>
                      </a:solidFill>
                      <a:prstDash val="dot"/>
                      <a:round/>
                      <a:headEnd type="none" w="med" len="med"/>
                      <a:tailEnd type="none" w="med" len="med"/>
                    </a:lnT>
                    <a:lnB w="9525" cap="flat" cmpd="sng" algn="ctr">
                      <a:solidFill>
                        <a:srgbClr val="BBBBBB"/>
                      </a:solidFill>
                      <a:prstDash val="dot"/>
                      <a:round/>
                      <a:headEnd type="none" w="med" len="med"/>
                      <a:tailEnd type="none" w="med" len="med"/>
                    </a:lnB>
                    <a:solidFill>
                      <a:srgbClr val="FFFFFF"/>
                    </a:solidFill>
                  </a:tcPr>
                </a:tc>
                <a:tc>
                  <a:txBody>
                    <a:bodyPr/>
                    <a:lstStyle/>
                    <a:p>
                      <a:pPr fontAlgn="t"/>
                      <a:r>
                        <a:rPr lang="en-GB" sz="1600" b="0">
                          <a:effectLst/>
                          <a:latin typeface="inherit"/>
                        </a:rPr>
                        <a:t>£ 5,123,450</a:t>
                      </a:r>
                    </a:p>
                  </a:txBody>
                  <a:tcPr marL="73432" marR="73432" marT="28724" marB="12310">
                    <a:lnL w="9525" cap="flat" cmpd="sng" algn="ctr">
                      <a:solidFill>
                        <a:srgbClr val="BBBBBB"/>
                      </a:solidFill>
                      <a:prstDash val="dot"/>
                      <a:round/>
                      <a:headEnd type="none" w="med" len="med"/>
                      <a:tailEnd type="none" w="med" len="med"/>
                    </a:lnL>
                    <a:lnR w="9525" cap="flat" cmpd="sng" algn="ctr">
                      <a:solidFill>
                        <a:srgbClr val="BBBBBB"/>
                      </a:solidFill>
                      <a:prstDash val="dot"/>
                      <a:round/>
                      <a:headEnd type="none" w="med" len="med"/>
                      <a:tailEnd type="none" w="med" len="med"/>
                    </a:lnR>
                    <a:lnT w="9525" cap="flat" cmpd="sng" algn="ctr">
                      <a:solidFill>
                        <a:srgbClr val="BBBBBB"/>
                      </a:solidFill>
                      <a:prstDash val="dot"/>
                      <a:round/>
                      <a:headEnd type="none" w="med" len="med"/>
                      <a:tailEnd type="none" w="med" len="med"/>
                    </a:lnT>
                    <a:lnB w="9525" cap="flat" cmpd="sng" algn="ctr">
                      <a:solidFill>
                        <a:srgbClr val="BBBBBB"/>
                      </a:solidFill>
                      <a:prstDash val="dot"/>
                      <a:round/>
                      <a:headEnd type="none" w="med" len="med"/>
                      <a:tailEnd type="none" w="med" len="med"/>
                    </a:lnB>
                    <a:solidFill>
                      <a:srgbClr val="FFFFFF"/>
                    </a:solidFill>
                  </a:tcPr>
                </a:tc>
              </a:tr>
              <a:tr h="421131">
                <a:tc>
                  <a:txBody>
                    <a:bodyPr/>
                    <a:lstStyle/>
                    <a:p>
                      <a:pPr fontAlgn="t"/>
                      <a:r>
                        <a:rPr lang="en-GB" sz="1600" b="0" dirty="0" smtClean="0">
                          <a:effectLst/>
                          <a:latin typeface="inherit"/>
                        </a:rPr>
                        <a:t>Nigeria</a:t>
                      </a:r>
                      <a:endParaRPr lang="en-GB" sz="1600" b="0" dirty="0">
                        <a:effectLst/>
                        <a:latin typeface="inherit"/>
                      </a:endParaRPr>
                    </a:p>
                  </a:txBody>
                  <a:tcPr marL="73432" marR="73432" marT="28724" marB="12310">
                    <a:lnL w="9525" cap="flat" cmpd="sng" algn="ctr">
                      <a:solidFill>
                        <a:srgbClr val="BBBBBB"/>
                      </a:solidFill>
                      <a:prstDash val="dot"/>
                      <a:round/>
                      <a:headEnd type="none" w="med" len="med"/>
                      <a:tailEnd type="none" w="med" len="med"/>
                    </a:lnL>
                    <a:lnR w="9525" cap="flat" cmpd="sng" algn="ctr">
                      <a:solidFill>
                        <a:srgbClr val="BBBBBB"/>
                      </a:solidFill>
                      <a:prstDash val="dot"/>
                      <a:round/>
                      <a:headEnd type="none" w="med" len="med"/>
                      <a:tailEnd type="none" w="med" len="med"/>
                    </a:lnR>
                    <a:lnT w="9525" cap="flat" cmpd="sng" algn="ctr">
                      <a:solidFill>
                        <a:srgbClr val="BBBBBB"/>
                      </a:solidFill>
                      <a:prstDash val="dot"/>
                      <a:round/>
                      <a:headEnd type="none" w="med" len="med"/>
                      <a:tailEnd type="none" w="med" len="med"/>
                    </a:lnT>
                    <a:lnB w="9525" cap="flat" cmpd="sng" algn="ctr">
                      <a:solidFill>
                        <a:srgbClr val="BBBBBB"/>
                      </a:solidFill>
                      <a:prstDash val="dot"/>
                      <a:round/>
                      <a:headEnd type="none" w="med" len="med"/>
                      <a:tailEnd type="none" w="med" len="med"/>
                    </a:lnB>
                    <a:solidFill>
                      <a:srgbClr val="FAFAFA"/>
                    </a:solidFill>
                  </a:tcPr>
                </a:tc>
                <a:tc>
                  <a:txBody>
                    <a:bodyPr/>
                    <a:lstStyle/>
                    <a:p>
                      <a:pPr fontAlgn="t"/>
                      <a:r>
                        <a:rPr lang="en-GB" sz="1600" b="0" dirty="0">
                          <a:effectLst/>
                          <a:latin typeface="inherit"/>
                        </a:rPr>
                        <a:t>39,604</a:t>
                      </a:r>
                    </a:p>
                  </a:txBody>
                  <a:tcPr marL="73432" marR="73432" marT="28724" marB="12310">
                    <a:lnL w="9525" cap="flat" cmpd="sng" algn="ctr">
                      <a:solidFill>
                        <a:srgbClr val="BBBBBB"/>
                      </a:solidFill>
                      <a:prstDash val="dot"/>
                      <a:round/>
                      <a:headEnd type="none" w="med" len="med"/>
                      <a:tailEnd type="none" w="med" len="med"/>
                    </a:lnL>
                    <a:lnR w="9525" cap="flat" cmpd="sng" algn="ctr">
                      <a:solidFill>
                        <a:srgbClr val="BBBBBB"/>
                      </a:solidFill>
                      <a:prstDash val="dot"/>
                      <a:round/>
                      <a:headEnd type="none" w="med" len="med"/>
                      <a:tailEnd type="none" w="med" len="med"/>
                    </a:lnR>
                    <a:lnT w="9525" cap="flat" cmpd="sng" algn="ctr">
                      <a:solidFill>
                        <a:srgbClr val="BBBBBB"/>
                      </a:solidFill>
                      <a:prstDash val="dot"/>
                      <a:round/>
                      <a:headEnd type="none" w="med" len="med"/>
                      <a:tailEnd type="none" w="med" len="med"/>
                    </a:lnT>
                    <a:lnB w="9525" cap="flat" cmpd="sng" algn="ctr">
                      <a:solidFill>
                        <a:srgbClr val="BBBBBB"/>
                      </a:solidFill>
                      <a:prstDash val="dot"/>
                      <a:round/>
                      <a:headEnd type="none" w="med" len="med"/>
                      <a:tailEnd type="none" w="med" len="med"/>
                    </a:lnB>
                    <a:solidFill>
                      <a:srgbClr val="FAFAFA"/>
                    </a:solidFill>
                  </a:tcPr>
                </a:tc>
                <a:tc>
                  <a:txBody>
                    <a:bodyPr/>
                    <a:lstStyle/>
                    <a:p>
                      <a:pPr fontAlgn="t"/>
                      <a:r>
                        <a:rPr lang="en-GB" sz="1600" b="0" dirty="0">
                          <a:effectLst/>
                          <a:latin typeface="inherit"/>
                        </a:rPr>
                        <a:t>£ 4,552,745</a:t>
                      </a:r>
                    </a:p>
                  </a:txBody>
                  <a:tcPr marL="73432" marR="73432" marT="28724" marB="12310">
                    <a:lnL w="9525" cap="flat" cmpd="sng" algn="ctr">
                      <a:solidFill>
                        <a:srgbClr val="BBBBBB"/>
                      </a:solidFill>
                      <a:prstDash val="dot"/>
                      <a:round/>
                      <a:headEnd type="none" w="med" len="med"/>
                      <a:tailEnd type="none" w="med" len="med"/>
                    </a:lnL>
                    <a:lnR w="9525" cap="flat" cmpd="sng" algn="ctr">
                      <a:solidFill>
                        <a:srgbClr val="BBBBBB"/>
                      </a:solidFill>
                      <a:prstDash val="dot"/>
                      <a:round/>
                      <a:headEnd type="none" w="med" len="med"/>
                      <a:tailEnd type="none" w="med" len="med"/>
                    </a:lnR>
                    <a:lnT w="9525" cap="flat" cmpd="sng" algn="ctr">
                      <a:solidFill>
                        <a:srgbClr val="BBBBBB"/>
                      </a:solidFill>
                      <a:prstDash val="dot"/>
                      <a:round/>
                      <a:headEnd type="none" w="med" len="med"/>
                      <a:tailEnd type="none" w="med" len="med"/>
                    </a:lnT>
                    <a:lnB w="9525" cap="flat" cmpd="sng" algn="ctr">
                      <a:solidFill>
                        <a:srgbClr val="BBBBBB"/>
                      </a:solidFill>
                      <a:prstDash val="dot"/>
                      <a:round/>
                      <a:headEnd type="none" w="med" len="med"/>
                      <a:tailEnd type="none" w="med" len="med"/>
                    </a:lnB>
                    <a:solidFill>
                      <a:srgbClr val="FAFAFA"/>
                    </a:solidFill>
                  </a:tcPr>
                </a:tc>
              </a:tr>
              <a:tr h="457200">
                <a:tc>
                  <a:txBody>
                    <a:bodyPr/>
                    <a:lstStyle/>
                    <a:p>
                      <a:pPr fontAlgn="t"/>
                      <a:r>
                        <a:rPr lang="en-GB" sz="1600" b="0" dirty="0" smtClean="0">
                          <a:effectLst/>
                          <a:latin typeface="inherit"/>
                        </a:rPr>
                        <a:t>Germany</a:t>
                      </a:r>
                      <a:endParaRPr lang="en-GB" sz="1600" b="0" dirty="0">
                        <a:effectLst/>
                        <a:latin typeface="inherit"/>
                      </a:endParaRPr>
                    </a:p>
                  </a:txBody>
                  <a:tcPr marL="73432" marR="73432" marT="28724" marB="12310">
                    <a:lnL w="9525" cap="flat" cmpd="sng" algn="ctr">
                      <a:solidFill>
                        <a:srgbClr val="BBBBBB"/>
                      </a:solidFill>
                      <a:prstDash val="dot"/>
                      <a:round/>
                      <a:headEnd type="none" w="med" len="med"/>
                      <a:tailEnd type="none" w="med" len="med"/>
                    </a:lnL>
                    <a:lnR w="9525" cap="flat" cmpd="sng" algn="ctr">
                      <a:solidFill>
                        <a:srgbClr val="BBBBBB"/>
                      </a:solidFill>
                      <a:prstDash val="dot"/>
                      <a:round/>
                      <a:headEnd type="none" w="med" len="med"/>
                      <a:tailEnd type="none" w="med" len="med"/>
                    </a:lnR>
                    <a:lnT w="9525" cap="flat" cmpd="sng" algn="ctr">
                      <a:solidFill>
                        <a:srgbClr val="BBBBBB"/>
                      </a:solidFill>
                      <a:prstDash val="dot"/>
                      <a:round/>
                      <a:headEnd type="none" w="med" len="med"/>
                      <a:tailEnd type="none" w="med" len="med"/>
                    </a:lnT>
                    <a:lnB w="9525" cap="flat" cmpd="sng" algn="ctr">
                      <a:solidFill>
                        <a:srgbClr val="BBBBBB"/>
                      </a:solidFill>
                      <a:prstDash val="dot"/>
                      <a:round/>
                      <a:headEnd type="none" w="med" len="med"/>
                      <a:tailEnd type="none" w="med" len="med"/>
                    </a:lnB>
                    <a:solidFill>
                      <a:srgbClr val="FFFFFF"/>
                    </a:solidFill>
                  </a:tcPr>
                </a:tc>
                <a:tc>
                  <a:txBody>
                    <a:bodyPr/>
                    <a:lstStyle/>
                    <a:p>
                      <a:pPr fontAlgn="t"/>
                      <a:r>
                        <a:rPr lang="en-GB" sz="1600" b="0" dirty="0">
                          <a:effectLst/>
                          <a:latin typeface="inherit"/>
                        </a:rPr>
                        <a:t>34,051</a:t>
                      </a:r>
                    </a:p>
                  </a:txBody>
                  <a:tcPr marL="73432" marR="73432" marT="28724" marB="12310">
                    <a:lnL w="9525" cap="flat" cmpd="sng" algn="ctr">
                      <a:solidFill>
                        <a:srgbClr val="BBBBBB"/>
                      </a:solidFill>
                      <a:prstDash val="dot"/>
                      <a:round/>
                      <a:headEnd type="none" w="med" len="med"/>
                      <a:tailEnd type="none" w="med" len="med"/>
                    </a:lnL>
                    <a:lnR w="9525" cap="flat" cmpd="sng" algn="ctr">
                      <a:solidFill>
                        <a:srgbClr val="BBBBBB"/>
                      </a:solidFill>
                      <a:prstDash val="dot"/>
                      <a:round/>
                      <a:headEnd type="none" w="med" len="med"/>
                      <a:tailEnd type="none" w="med" len="med"/>
                    </a:lnR>
                    <a:lnT w="9525" cap="flat" cmpd="sng" algn="ctr">
                      <a:solidFill>
                        <a:srgbClr val="BBBBBB"/>
                      </a:solidFill>
                      <a:prstDash val="dot"/>
                      <a:round/>
                      <a:headEnd type="none" w="med" len="med"/>
                      <a:tailEnd type="none" w="med" len="med"/>
                    </a:lnT>
                    <a:lnB w="9525" cap="flat" cmpd="sng" algn="ctr">
                      <a:solidFill>
                        <a:srgbClr val="BBBBBB"/>
                      </a:solidFill>
                      <a:prstDash val="dot"/>
                      <a:round/>
                      <a:headEnd type="none" w="med" len="med"/>
                      <a:tailEnd type="none" w="med" len="med"/>
                    </a:lnB>
                    <a:solidFill>
                      <a:srgbClr val="FFFFFF"/>
                    </a:solidFill>
                  </a:tcPr>
                </a:tc>
                <a:tc>
                  <a:txBody>
                    <a:bodyPr/>
                    <a:lstStyle/>
                    <a:p>
                      <a:pPr fontAlgn="t"/>
                      <a:r>
                        <a:rPr lang="en-GB" sz="1600" b="0">
                          <a:effectLst/>
                          <a:latin typeface="inherit"/>
                        </a:rPr>
                        <a:t>£ 3,928,680</a:t>
                      </a:r>
                    </a:p>
                  </a:txBody>
                  <a:tcPr marL="73432" marR="73432" marT="28724" marB="12310">
                    <a:lnL w="9525" cap="flat" cmpd="sng" algn="ctr">
                      <a:solidFill>
                        <a:srgbClr val="BBBBBB"/>
                      </a:solidFill>
                      <a:prstDash val="dot"/>
                      <a:round/>
                      <a:headEnd type="none" w="med" len="med"/>
                      <a:tailEnd type="none" w="med" len="med"/>
                    </a:lnL>
                    <a:lnR w="9525" cap="flat" cmpd="sng" algn="ctr">
                      <a:solidFill>
                        <a:srgbClr val="BBBBBB"/>
                      </a:solidFill>
                      <a:prstDash val="dot"/>
                      <a:round/>
                      <a:headEnd type="none" w="med" len="med"/>
                      <a:tailEnd type="none" w="med" len="med"/>
                    </a:lnR>
                    <a:lnT w="9525" cap="flat" cmpd="sng" algn="ctr">
                      <a:solidFill>
                        <a:srgbClr val="BBBBBB"/>
                      </a:solidFill>
                      <a:prstDash val="dot"/>
                      <a:round/>
                      <a:headEnd type="none" w="med" len="med"/>
                      <a:tailEnd type="none" w="med" len="med"/>
                    </a:lnT>
                    <a:lnB w="9525" cap="flat" cmpd="sng" algn="ctr">
                      <a:solidFill>
                        <a:srgbClr val="BBBBBB"/>
                      </a:solidFill>
                      <a:prstDash val="dot"/>
                      <a:round/>
                      <a:headEnd type="none" w="med" len="med"/>
                      <a:tailEnd type="none" w="med" len="med"/>
                    </a:lnB>
                    <a:solidFill>
                      <a:srgbClr val="FFFFFF"/>
                    </a:solidFill>
                  </a:tcPr>
                </a:tc>
              </a:tr>
              <a:tr h="405246">
                <a:tc>
                  <a:txBody>
                    <a:bodyPr/>
                    <a:lstStyle/>
                    <a:p>
                      <a:pPr fontAlgn="t"/>
                      <a:r>
                        <a:rPr lang="en-GB" sz="1600" b="0" dirty="0" smtClean="0">
                          <a:effectLst/>
                          <a:latin typeface="inherit"/>
                        </a:rPr>
                        <a:t>India</a:t>
                      </a:r>
                      <a:endParaRPr lang="en-GB" sz="1600" b="0" dirty="0">
                        <a:effectLst/>
                        <a:latin typeface="inherit"/>
                      </a:endParaRPr>
                    </a:p>
                  </a:txBody>
                  <a:tcPr marL="73432" marR="73432" marT="28724" marB="12310">
                    <a:lnL w="9525" cap="flat" cmpd="sng" algn="ctr">
                      <a:solidFill>
                        <a:srgbClr val="BBBBBB"/>
                      </a:solidFill>
                      <a:prstDash val="dot"/>
                      <a:round/>
                      <a:headEnd type="none" w="med" len="med"/>
                      <a:tailEnd type="none" w="med" len="med"/>
                    </a:lnL>
                    <a:lnR w="9525" cap="flat" cmpd="sng" algn="ctr">
                      <a:solidFill>
                        <a:srgbClr val="BBBBBB"/>
                      </a:solidFill>
                      <a:prstDash val="dot"/>
                      <a:round/>
                      <a:headEnd type="none" w="med" len="med"/>
                      <a:tailEnd type="none" w="med" len="med"/>
                    </a:lnR>
                    <a:lnT w="9525" cap="flat" cmpd="sng" algn="ctr">
                      <a:solidFill>
                        <a:srgbClr val="BBBBBB"/>
                      </a:solidFill>
                      <a:prstDash val="dot"/>
                      <a:round/>
                      <a:headEnd type="none" w="med" len="med"/>
                      <a:tailEnd type="none" w="med" len="med"/>
                    </a:lnT>
                    <a:lnB w="9525" cap="flat" cmpd="sng" algn="ctr">
                      <a:solidFill>
                        <a:srgbClr val="BBBBBB"/>
                      </a:solidFill>
                      <a:prstDash val="dot"/>
                      <a:round/>
                      <a:headEnd type="none" w="med" len="med"/>
                      <a:tailEnd type="none" w="med" len="med"/>
                    </a:lnB>
                    <a:solidFill>
                      <a:srgbClr val="FAFAFA"/>
                    </a:solidFill>
                  </a:tcPr>
                </a:tc>
                <a:tc>
                  <a:txBody>
                    <a:bodyPr/>
                    <a:lstStyle/>
                    <a:p>
                      <a:pPr fontAlgn="t"/>
                      <a:r>
                        <a:rPr lang="en-GB" sz="1600" b="0">
                          <a:effectLst/>
                          <a:latin typeface="inherit"/>
                        </a:rPr>
                        <a:t>28,069</a:t>
                      </a:r>
                    </a:p>
                  </a:txBody>
                  <a:tcPr marL="73432" marR="73432" marT="28724" marB="12310">
                    <a:lnL w="9525" cap="flat" cmpd="sng" algn="ctr">
                      <a:solidFill>
                        <a:srgbClr val="BBBBBB"/>
                      </a:solidFill>
                      <a:prstDash val="dot"/>
                      <a:round/>
                      <a:headEnd type="none" w="med" len="med"/>
                      <a:tailEnd type="none" w="med" len="med"/>
                    </a:lnL>
                    <a:lnR w="9525" cap="flat" cmpd="sng" algn="ctr">
                      <a:solidFill>
                        <a:srgbClr val="BBBBBB"/>
                      </a:solidFill>
                      <a:prstDash val="dot"/>
                      <a:round/>
                      <a:headEnd type="none" w="med" len="med"/>
                      <a:tailEnd type="none" w="med" len="med"/>
                    </a:lnR>
                    <a:lnT w="9525" cap="flat" cmpd="sng" algn="ctr">
                      <a:solidFill>
                        <a:srgbClr val="BBBBBB"/>
                      </a:solidFill>
                      <a:prstDash val="dot"/>
                      <a:round/>
                      <a:headEnd type="none" w="med" len="med"/>
                      <a:tailEnd type="none" w="med" len="med"/>
                    </a:lnT>
                    <a:lnB w="9525" cap="flat" cmpd="sng" algn="ctr">
                      <a:solidFill>
                        <a:srgbClr val="BBBBBB"/>
                      </a:solidFill>
                      <a:prstDash val="dot"/>
                      <a:round/>
                      <a:headEnd type="none" w="med" len="med"/>
                      <a:tailEnd type="none" w="med" len="med"/>
                    </a:lnB>
                    <a:solidFill>
                      <a:srgbClr val="FAFAFA"/>
                    </a:solidFill>
                  </a:tcPr>
                </a:tc>
                <a:tc>
                  <a:txBody>
                    <a:bodyPr/>
                    <a:lstStyle/>
                    <a:p>
                      <a:pPr fontAlgn="t"/>
                      <a:r>
                        <a:rPr lang="en-GB" sz="1600" b="0">
                          <a:effectLst/>
                          <a:latin typeface="inherit"/>
                        </a:rPr>
                        <a:t>£ 3,316,770</a:t>
                      </a:r>
                    </a:p>
                  </a:txBody>
                  <a:tcPr marL="73432" marR="73432" marT="28724" marB="12310">
                    <a:lnL w="9525" cap="flat" cmpd="sng" algn="ctr">
                      <a:solidFill>
                        <a:srgbClr val="BBBBBB"/>
                      </a:solidFill>
                      <a:prstDash val="dot"/>
                      <a:round/>
                      <a:headEnd type="none" w="med" len="med"/>
                      <a:tailEnd type="none" w="med" len="med"/>
                    </a:lnL>
                    <a:lnR w="9525" cap="flat" cmpd="sng" algn="ctr">
                      <a:solidFill>
                        <a:srgbClr val="BBBBBB"/>
                      </a:solidFill>
                      <a:prstDash val="dot"/>
                      <a:round/>
                      <a:headEnd type="none" w="med" len="med"/>
                      <a:tailEnd type="none" w="med" len="med"/>
                    </a:lnR>
                    <a:lnT w="9525" cap="flat" cmpd="sng" algn="ctr">
                      <a:solidFill>
                        <a:srgbClr val="BBBBBB"/>
                      </a:solidFill>
                      <a:prstDash val="dot"/>
                      <a:round/>
                      <a:headEnd type="none" w="med" len="med"/>
                      <a:tailEnd type="none" w="med" len="med"/>
                    </a:lnT>
                    <a:lnB w="9525" cap="flat" cmpd="sng" algn="ctr">
                      <a:solidFill>
                        <a:srgbClr val="BBBBBB"/>
                      </a:solidFill>
                      <a:prstDash val="dot"/>
                      <a:round/>
                      <a:headEnd type="none" w="med" len="med"/>
                      <a:tailEnd type="none" w="med" len="med"/>
                    </a:lnB>
                    <a:solidFill>
                      <a:srgbClr val="FAFAFA"/>
                    </a:solidFill>
                  </a:tcPr>
                </a:tc>
              </a:tr>
              <a:tr h="435917">
                <a:tc>
                  <a:txBody>
                    <a:bodyPr/>
                    <a:lstStyle/>
                    <a:p>
                      <a:pPr fontAlgn="t"/>
                      <a:r>
                        <a:rPr lang="en-GB" sz="1600" b="0" dirty="0" smtClean="0">
                          <a:effectLst/>
                          <a:latin typeface="inherit"/>
                        </a:rPr>
                        <a:t>Poland</a:t>
                      </a:r>
                      <a:endParaRPr lang="en-GB" sz="1600" b="0" dirty="0">
                        <a:effectLst/>
                        <a:latin typeface="inherit"/>
                      </a:endParaRPr>
                    </a:p>
                  </a:txBody>
                  <a:tcPr marL="73432" marR="73432" marT="28724" marB="12310">
                    <a:lnL w="9525" cap="flat" cmpd="sng" algn="ctr">
                      <a:solidFill>
                        <a:srgbClr val="BBBBBB"/>
                      </a:solidFill>
                      <a:prstDash val="dot"/>
                      <a:round/>
                      <a:headEnd type="none" w="med" len="med"/>
                      <a:tailEnd type="none" w="med" len="med"/>
                    </a:lnL>
                    <a:lnR w="9525" cap="flat" cmpd="sng" algn="ctr">
                      <a:solidFill>
                        <a:srgbClr val="BBBBBB"/>
                      </a:solidFill>
                      <a:prstDash val="dot"/>
                      <a:round/>
                      <a:headEnd type="none" w="med" len="med"/>
                      <a:tailEnd type="none" w="med" len="med"/>
                    </a:lnR>
                    <a:lnT w="9525" cap="flat" cmpd="sng" algn="ctr">
                      <a:solidFill>
                        <a:srgbClr val="BBBBBB"/>
                      </a:solidFill>
                      <a:prstDash val="dot"/>
                      <a:round/>
                      <a:headEnd type="none" w="med" len="med"/>
                      <a:tailEnd type="none" w="med" len="med"/>
                    </a:lnT>
                    <a:lnB w="9525" cap="flat" cmpd="sng" algn="ctr">
                      <a:solidFill>
                        <a:srgbClr val="BBBBBB"/>
                      </a:solidFill>
                      <a:prstDash val="dot"/>
                      <a:round/>
                      <a:headEnd type="none" w="med" len="med"/>
                      <a:tailEnd type="none" w="med" len="med"/>
                    </a:lnB>
                    <a:solidFill>
                      <a:srgbClr val="FFFFFF"/>
                    </a:solidFill>
                  </a:tcPr>
                </a:tc>
                <a:tc>
                  <a:txBody>
                    <a:bodyPr/>
                    <a:lstStyle/>
                    <a:p>
                      <a:pPr fontAlgn="t"/>
                      <a:r>
                        <a:rPr lang="en-GB" sz="1600" b="0">
                          <a:effectLst/>
                          <a:latin typeface="inherit"/>
                        </a:rPr>
                        <a:t>23,170</a:t>
                      </a:r>
                    </a:p>
                  </a:txBody>
                  <a:tcPr marL="73432" marR="73432" marT="28724" marB="12310">
                    <a:lnL w="9525" cap="flat" cmpd="sng" algn="ctr">
                      <a:solidFill>
                        <a:srgbClr val="BBBBBB"/>
                      </a:solidFill>
                      <a:prstDash val="dot"/>
                      <a:round/>
                      <a:headEnd type="none" w="med" len="med"/>
                      <a:tailEnd type="none" w="med" len="med"/>
                    </a:lnL>
                    <a:lnR w="9525" cap="flat" cmpd="sng" algn="ctr">
                      <a:solidFill>
                        <a:srgbClr val="BBBBBB"/>
                      </a:solidFill>
                      <a:prstDash val="dot"/>
                      <a:round/>
                      <a:headEnd type="none" w="med" len="med"/>
                      <a:tailEnd type="none" w="med" len="med"/>
                    </a:lnR>
                    <a:lnT w="9525" cap="flat" cmpd="sng" algn="ctr">
                      <a:solidFill>
                        <a:srgbClr val="BBBBBB"/>
                      </a:solidFill>
                      <a:prstDash val="dot"/>
                      <a:round/>
                      <a:headEnd type="none" w="med" len="med"/>
                      <a:tailEnd type="none" w="med" len="med"/>
                    </a:lnT>
                    <a:lnB w="9525" cap="flat" cmpd="sng" algn="ctr">
                      <a:solidFill>
                        <a:srgbClr val="BBBBBB"/>
                      </a:solidFill>
                      <a:prstDash val="dot"/>
                      <a:round/>
                      <a:headEnd type="none" w="med" len="med"/>
                      <a:tailEnd type="none" w="med" len="med"/>
                    </a:lnB>
                    <a:solidFill>
                      <a:srgbClr val="FFFFFF"/>
                    </a:solidFill>
                  </a:tcPr>
                </a:tc>
                <a:tc>
                  <a:txBody>
                    <a:bodyPr/>
                    <a:lstStyle/>
                    <a:p>
                      <a:pPr fontAlgn="t"/>
                      <a:r>
                        <a:rPr lang="en-GB" sz="1600" b="0" dirty="0">
                          <a:effectLst/>
                          <a:latin typeface="inherit"/>
                        </a:rPr>
                        <a:t>£ 2,725,275</a:t>
                      </a:r>
                    </a:p>
                  </a:txBody>
                  <a:tcPr marL="73432" marR="73432" marT="28724" marB="12310">
                    <a:lnL w="9525" cap="flat" cmpd="sng" algn="ctr">
                      <a:solidFill>
                        <a:srgbClr val="BBBBBB"/>
                      </a:solidFill>
                      <a:prstDash val="dot"/>
                      <a:round/>
                      <a:headEnd type="none" w="med" len="med"/>
                      <a:tailEnd type="none" w="med" len="med"/>
                    </a:lnL>
                    <a:lnR w="9525" cap="flat" cmpd="sng" algn="ctr">
                      <a:solidFill>
                        <a:srgbClr val="BBBBBB"/>
                      </a:solidFill>
                      <a:prstDash val="dot"/>
                      <a:round/>
                      <a:headEnd type="none" w="med" len="med"/>
                      <a:tailEnd type="none" w="med" len="med"/>
                    </a:lnR>
                    <a:lnT w="9525" cap="flat" cmpd="sng" algn="ctr">
                      <a:solidFill>
                        <a:srgbClr val="BBBBBB"/>
                      </a:solidFill>
                      <a:prstDash val="dot"/>
                      <a:round/>
                      <a:headEnd type="none" w="med" len="med"/>
                      <a:tailEnd type="none" w="med" len="med"/>
                    </a:lnT>
                    <a:lnB w="9525" cap="flat" cmpd="sng" algn="ctr">
                      <a:solidFill>
                        <a:srgbClr val="BBBBBB"/>
                      </a:solidFill>
                      <a:prstDash val="dot"/>
                      <a:round/>
                      <a:headEnd type="none" w="med" len="med"/>
                      <a:tailEnd type="none" w="med" len="med"/>
                    </a:lnB>
                    <a:solidFill>
                      <a:srgbClr val="FFFFFF"/>
                    </a:solidFill>
                  </a:tcPr>
                </a:tc>
              </a:tr>
              <a:tr h="566566">
                <a:tc>
                  <a:txBody>
                    <a:bodyPr/>
                    <a:lstStyle/>
                    <a:p>
                      <a:pPr fontAlgn="t"/>
                      <a:r>
                        <a:rPr lang="en-GB" sz="1600" b="0" dirty="0" smtClean="0">
                          <a:effectLst/>
                          <a:latin typeface="inherit"/>
                        </a:rPr>
                        <a:t>Ghana</a:t>
                      </a:r>
                      <a:endParaRPr lang="en-GB" sz="1600" b="0" dirty="0">
                        <a:effectLst/>
                        <a:latin typeface="inherit"/>
                      </a:endParaRPr>
                    </a:p>
                  </a:txBody>
                  <a:tcPr marL="73432" marR="73432" marT="28724" marB="12310">
                    <a:lnL w="9525" cap="flat" cmpd="sng" algn="ctr">
                      <a:solidFill>
                        <a:srgbClr val="BBBBBB"/>
                      </a:solidFill>
                      <a:prstDash val="dot"/>
                      <a:round/>
                      <a:headEnd type="none" w="med" len="med"/>
                      <a:tailEnd type="none" w="med" len="med"/>
                    </a:lnL>
                    <a:lnR w="9525" cap="flat" cmpd="sng" algn="ctr">
                      <a:solidFill>
                        <a:srgbClr val="BBBBBB"/>
                      </a:solidFill>
                      <a:prstDash val="dot"/>
                      <a:round/>
                      <a:headEnd type="none" w="med" len="med"/>
                      <a:tailEnd type="none" w="med" len="med"/>
                    </a:lnR>
                    <a:lnT w="9525" cap="flat" cmpd="sng" algn="ctr">
                      <a:solidFill>
                        <a:srgbClr val="BBBBBB"/>
                      </a:solidFill>
                      <a:prstDash val="dot"/>
                      <a:round/>
                      <a:headEnd type="none" w="med" len="med"/>
                      <a:tailEnd type="none" w="med" len="med"/>
                    </a:lnT>
                    <a:lnB w="9525" cap="flat" cmpd="sng" algn="ctr">
                      <a:solidFill>
                        <a:srgbClr val="BBBBBB"/>
                      </a:solidFill>
                      <a:prstDash val="dot"/>
                      <a:round/>
                      <a:headEnd type="none" w="med" len="med"/>
                      <a:tailEnd type="none" w="med" len="med"/>
                    </a:lnB>
                    <a:solidFill>
                      <a:srgbClr val="FAFAFA"/>
                    </a:solidFill>
                  </a:tcPr>
                </a:tc>
                <a:tc>
                  <a:txBody>
                    <a:bodyPr/>
                    <a:lstStyle/>
                    <a:p>
                      <a:pPr fontAlgn="t"/>
                      <a:r>
                        <a:rPr lang="en-GB" sz="1600" b="0">
                          <a:effectLst/>
                          <a:latin typeface="inherit"/>
                        </a:rPr>
                        <a:t>21,156</a:t>
                      </a:r>
                    </a:p>
                  </a:txBody>
                  <a:tcPr marL="73432" marR="73432" marT="28724" marB="12310">
                    <a:lnL w="9525" cap="flat" cmpd="sng" algn="ctr">
                      <a:solidFill>
                        <a:srgbClr val="BBBBBB"/>
                      </a:solidFill>
                      <a:prstDash val="dot"/>
                      <a:round/>
                      <a:headEnd type="none" w="med" len="med"/>
                      <a:tailEnd type="none" w="med" len="med"/>
                    </a:lnL>
                    <a:lnR w="9525" cap="flat" cmpd="sng" algn="ctr">
                      <a:solidFill>
                        <a:srgbClr val="BBBBBB"/>
                      </a:solidFill>
                      <a:prstDash val="dot"/>
                      <a:round/>
                      <a:headEnd type="none" w="med" len="med"/>
                      <a:tailEnd type="none" w="med" len="med"/>
                    </a:lnR>
                    <a:lnT w="9525" cap="flat" cmpd="sng" algn="ctr">
                      <a:solidFill>
                        <a:srgbClr val="BBBBBB"/>
                      </a:solidFill>
                      <a:prstDash val="dot"/>
                      <a:round/>
                      <a:headEnd type="none" w="med" len="med"/>
                      <a:tailEnd type="none" w="med" len="med"/>
                    </a:lnT>
                    <a:lnB w="9525" cap="flat" cmpd="sng" algn="ctr">
                      <a:solidFill>
                        <a:srgbClr val="BBBBBB"/>
                      </a:solidFill>
                      <a:prstDash val="dot"/>
                      <a:round/>
                      <a:headEnd type="none" w="med" len="med"/>
                      <a:tailEnd type="none" w="med" len="med"/>
                    </a:lnB>
                    <a:solidFill>
                      <a:srgbClr val="FAFAFA"/>
                    </a:solidFill>
                  </a:tcPr>
                </a:tc>
                <a:tc>
                  <a:txBody>
                    <a:bodyPr/>
                    <a:lstStyle/>
                    <a:p>
                      <a:pPr fontAlgn="t"/>
                      <a:r>
                        <a:rPr lang="en-GB" sz="1600" b="0">
                          <a:effectLst/>
                          <a:latin typeface="inherit"/>
                        </a:rPr>
                        <a:t>£ 2,488,300</a:t>
                      </a:r>
                    </a:p>
                  </a:txBody>
                  <a:tcPr marL="73432" marR="73432" marT="28724" marB="12310">
                    <a:lnL w="9525" cap="flat" cmpd="sng" algn="ctr">
                      <a:solidFill>
                        <a:srgbClr val="BBBBBB"/>
                      </a:solidFill>
                      <a:prstDash val="dot"/>
                      <a:round/>
                      <a:headEnd type="none" w="med" len="med"/>
                      <a:tailEnd type="none" w="med" len="med"/>
                    </a:lnL>
                    <a:lnR w="9525" cap="flat" cmpd="sng" algn="ctr">
                      <a:solidFill>
                        <a:srgbClr val="BBBBBB"/>
                      </a:solidFill>
                      <a:prstDash val="dot"/>
                      <a:round/>
                      <a:headEnd type="none" w="med" len="med"/>
                      <a:tailEnd type="none" w="med" len="med"/>
                    </a:lnR>
                    <a:lnT w="9525" cap="flat" cmpd="sng" algn="ctr">
                      <a:solidFill>
                        <a:srgbClr val="BBBBBB"/>
                      </a:solidFill>
                      <a:prstDash val="dot"/>
                      <a:round/>
                      <a:headEnd type="none" w="med" len="med"/>
                      <a:tailEnd type="none" w="med" len="med"/>
                    </a:lnT>
                    <a:lnB w="9525" cap="flat" cmpd="sng" algn="ctr">
                      <a:solidFill>
                        <a:srgbClr val="BBBBBB"/>
                      </a:solidFill>
                      <a:prstDash val="dot"/>
                      <a:round/>
                      <a:headEnd type="none" w="med" len="med"/>
                      <a:tailEnd type="none" w="med" len="med"/>
                    </a:lnB>
                    <a:solidFill>
                      <a:srgbClr val="FAFAFA"/>
                    </a:solidFill>
                  </a:tcPr>
                </a:tc>
              </a:tr>
              <a:tr h="435917">
                <a:tc>
                  <a:txBody>
                    <a:bodyPr/>
                    <a:lstStyle/>
                    <a:p>
                      <a:pPr fontAlgn="t"/>
                      <a:r>
                        <a:rPr lang="en-GB" sz="1600" b="0" dirty="0" smtClean="0">
                          <a:effectLst/>
                          <a:latin typeface="inherit"/>
                        </a:rPr>
                        <a:t>Sudan</a:t>
                      </a:r>
                      <a:endParaRPr lang="en-GB" sz="1600" b="0" dirty="0">
                        <a:effectLst/>
                        <a:latin typeface="inherit"/>
                      </a:endParaRPr>
                    </a:p>
                  </a:txBody>
                  <a:tcPr marL="73432" marR="73432" marT="28724" marB="12310">
                    <a:lnL w="9525" cap="flat" cmpd="sng" algn="ctr">
                      <a:solidFill>
                        <a:srgbClr val="BBBBBB"/>
                      </a:solidFill>
                      <a:prstDash val="dot"/>
                      <a:round/>
                      <a:headEnd type="none" w="med" len="med"/>
                      <a:tailEnd type="none" w="med" len="med"/>
                    </a:lnL>
                    <a:lnR w="9525" cap="flat" cmpd="sng" algn="ctr">
                      <a:solidFill>
                        <a:srgbClr val="BBBBBB"/>
                      </a:solidFill>
                      <a:prstDash val="dot"/>
                      <a:round/>
                      <a:headEnd type="none" w="med" len="med"/>
                      <a:tailEnd type="none" w="med" len="med"/>
                    </a:lnR>
                    <a:lnT w="9525" cap="flat" cmpd="sng" algn="ctr">
                      <a:solidFill>
                        <a:srgbClr val="BBBBBB"/>
                      </a:solidFill>
                      <a:prstDash val="dot"/>
                      <a:round/>
                      <a:headEnd type="none" w="med" len="med"/>
                      <a:tailEnd type="none" w="med" len="med"/>
                    </a:lnT>
                    <a:lnB w="9525" cap="flat" cmpd="sng" algn="ctr">
                      <a:solidFill>
                        <a:srgbClr val="BBBBBB"/>
                      </a:solidFill>
                      <a:prstDash val="dot"/>
                      <a:round/>
                      <a:headEnd type="none" w="med" len="med"/>
                      <a:tailEnd type="none" w="med" len="med"/>
                    </a:lnB>
                    <a:solidFill>
                      <a:srgbClr val="FFFFFF"/>
                    </a:solidFill>
                  </a:tcPr>
                </a:tc>
                <a:tc>
                  <a:txBody>
                    <a:bodyPr/>
                    <a:lstStyle/>
                    <a:p>
                      <a:pPr fontAlgn="t"/>
                      <a:r>
                        <a:rPr lang="en-GB" sz="1600" b="0">
                          <a:effectLst/>
                          <a:latin typeface="inherit"/>
                        </a:rPr>
                        <a:t>20,307</a:t>
                      </a:r>
                    </a:p>
                  </a:txBody>
                  <a:tcPr marL="73432" marR="73432" marT="28724" marB="12310">
                    <a:lnL w="9525" cap="flat" cmpd="sng" algn="ctr">
                      <a:solidFill>
                        <a:srgbClr val="BBBBBB"/>
                      </a:solidFill>
                      <a:prstDash val="dot"/>
                      <a:round/>
                      <a:headEnd type="none" w="med" len="med"/>
                      <a:tailEnd type="none" w="med" len="med"/>
                    </a:lnL>
                    <a:lnR w="9525" cap="flat" cmpd="sng" algn="ctr">
                      <a:solidFill>
                        <a:srgbClr val="BBBBBB"/>
                      </a:solidFill>
                      <a:prstDash val="dot"/>
                      <a:round/>
                      <a:headEnd type="none" w="med" len="med"/>
                      <a:tailEnd type="none" w="med" len="med"/>
                    </a:lnR>
                    <a:lnT w="9525" cap="flat" cmpd="sng" algn="ctr">
                      <a:solidFill>
                        <a:srgbClr val="BBBBBB"/>
                      </a:solidFill>
                      <a:prstDash val="dot"/>
                      <a:round/>
                      <a:headEnd type="none" w="med" len="med"/>
                      <a:tailEnd type="none" w="med" len="med"/>
                    </a:lnT>
                    <a:lnB w="9525" cap="flat" cmpd="sng" algn="ctr">
                      <a:solidFill>
                        <a:srgbClr val="BBBBBB"/>
                      </a:solidFill>
                      <a:prstDash val="dot"/>
                      <a:round/>
                      <a:headEnd type="none" w="med" len="med"/>
                      <a:tailEnd type="none" w="med" len="med"/>
                    </a:lnB>
                    <a:solidFill>
                      <a:srgbClr val="FFFFFF"/>
                    </a:solidFill>
                  </a:tcPr>
                </a:tc>
                <a:tc>
                  <a:txBody>
                    <a:bodyPr/>
                    <a:lstStyle/>
                    <a:p>
                      <a:pPr fontAlgn="t"/>
                      <a:r>
                        <a:rPr lang="en-GB" sz="1600" b="0">
                          <a:effectLst/>
                          <a:latin typeface="inherit"/>
                        </a:rPr>
                        <a:t>£ 2,282,505</a:t>
                      </a:r>
                    </a:p>
                  </a:txBody>
                  <a:tcPr marL="73432" marR="73432" marT="28724" marB="12310">
                    <a:lnL w="9525" cap="flat" cmpd="sng" algn="ctr">
                      <a:solidFill>
                        <a:srgbClr val="BBBBBB"/>
                      </a:solidFill>
                      <a:prstDash val="dot"/>
                      <a:round/>
                      <a:headEnd type="none" w="med" len="med"/>
                      <a:tailEnd type="none" w="med" len="med"/>
                    </a:lnL>
                    <a:lnR w="9525" cap="flat" cmpd="sng" algn="ctr">
                      <a:solidFill>
                        <a:srgbClr val="BBBBBB"/>
                      </a:solidFill>
                      <a:prstDash val="dot"/>
                      <a:round/>
                      <a:headEnd type="none" w="med" len="med"/>
                      <a:tailEnd type="none" w="med" len="med"/>
                    </a:lnR>
                    <a:lnT w="9525" cap="flat" cmpd="sng" algn="ctr">
                      <a:solidFill>
                        <a:srgbClr val="BBBBBB"/>
                      </a:solidFill>
                      <a:prstDash val="dot"/>
                      <a:round/>
                      <a:headEnd type="none" w="med" len="med"/>
                      <a:tailEnd type="none" w="med" len="med"/>
                    </a:lnT>
                    <a:lnB w="9525" cap="flat" cmpd="sng" algn="ctr">
                      <a:solidFill>
                        <a:srgbClr val="BBBBBB"/>
                      </a:solidFill>
                      <a:prstDash val="dot"/>
                      <a:round/>
                      <a:headEnd type="none" w="med" len="med"/>
                      <a:tailEnd type="none" w="med" len="med"/>
                    </a:lnB>
                    <a:solidFill>
                      <a:srgbClr val="FFFFFF"/>
                    </a:solidFill>
                  </a:tcPr>
                </a:tc>
              </a:tr>
              <a:tr h="435917">
                <a:tc>
                  <a:txBody>
                    <a:bodyPr/>
                    <a:lstStyle/>
                    <a:p>
                      <a:pPr fontAlgn="t"/>
                      <a:r>
                        <a:rPr lang="en-GB" sz="1600" b="0" dirty="0" smtClean="0">
                          <a:effectLst/>
                          <a:latin typeface="inherit"/>
                        </a:rPr>
                        <a:t>Kazakhstan</a:t>
                      </a:r>
                      <a:endParaRPr lang="en-GB" sz="1600" b="0" dirty="0">
                        <a:effectLst/>
                        <a:latin typeface="inherit"/>
                      </a:endParaRPr>
                    </a:p>
                  </a:txBody>
                  <a:tcPr marL="73432" marR="73432" marT="28724" marB="12310">
                    <a:lnL w="9525" cap="flat" cmpd="sng" algn="ctr">
                      <a:solidFill>
                        <a:srgbClr val="BBBBBB"/>
                      </a:solidFill>
                      <a:prstDash val="dot"/>
                      <a:round/>
                      <a:headEnd type="none" w="med" len="med"/>
                      <a:tailEnd type="none" w="med" len="med"/>
                    </a:lnL>
                    <a:lnR w="9525" cap="flat" cmpd="sng" algn="ctr">
                      <a:solidFill>
                        <a:srgbClr val="BBBBBB"/>
                      </a:solidFill>
                      <a:prstDash val="dot"/>
                      <a:round/>
                      <a:headEnd type="none" w="med" len="med"/>
                      <a:tailEnd type="none" w="med" len="med"/>
                    </a:lnR>
                    <a:lnT w="9525" cap="flat" cmpd="sng" algn="ctr">
                      <a:solidFill>
                        <a:srgbClr val="BBBBBB"/>
                      </a:solidFill>
                      <a:prstDash val="dot"/>
                      <a:round/>
                      <a:headEnd type="none" w="med" len="med"/>
                      <a:tailEnd type="none" w="med" len="med"/>
                    </a:lnT>
                    <a:lnB w="9525" cap="flat" cmpd="sng" algn="ctr">
                      <a:solidFill>
                        <a:srgbClr val="BBBBBB"/>
                      </a:solidFill>
                      <a:prstDash val="dot"/>
                      <a:round/>
                      <a:headEnd type="none" w="med" len="med"/>
                      <a:tailEnd type="none" w="med" len="med"/>
                    </a:lnB>
                    <a:solidFill>
                      <a:srgbClr val="FAFAFA"/>
                    </a:solidFill>
                  </a:tcPr>
                </a:tc>
                <a:tc>
                  <a:txBody>
                    <a:bodyPr/>
                    <a:lstStyle/>
                    <a:p>
                      <a:pPr fontAlgn="t"/>
                      <a:r>
                        <a:rPr lang="en-GB" sz="1600" b="0">
                          <a:effectLst/>
                          <a:latin typeface="inherit"/>
                        </a:rPr>
                        <a:t>15,757</a:t>
                      </a:r>
                    </a:p>
                  </a:txBody>
                  <a:tcPr marL="73432" marR="73432" marT="28724" marB="12310">
                    <a:lnL w="9525" cap="flat" cmpd="sng" algn="ctr">
                      <a:solidFill>
                        <a:srgbClr val="BBBBBB"/>
                      </a:solidFill>
                      <a:prstDash val="dot"/>
                      <a:round/>
                      <a:headEnd type="none" w="med" len="med"/>
                      <a:tailEnd type="none" w="med" len="med"/>
                    </a:lnL>
                    <a:lnR w="9525" cap="flat" cmpd="sng" algn="ctr">
                      <a:solidFill>
                        <a:srgbClr val="BBBBBB"/>
                      </a:solidFill>
                      <a:prstDash val="dot"/>
                      <a:round/>
                      <a:headEnd type="none" w="med" len="med"/>
                      <a:tailEnd type="none" w="med" len="med"/>
                    </a:lnR>
                    <a:lnT w="9525" cap="flat" cmpd="sng" algn="ctr">
                      <a:solidFill>
                        <a:srgbClr val="BBBBBB"/>
                      </a:solidFill>
                      <a:prstDash val="dot"/>
                      <a:round/>
                      <a:headEnd type="none" w="med" len="med"/>
                      <a:tailEnd type="none" w="med" len="med"/>
                    </a:lnT>
                    <a:lnB w="9525" cap="flat" cmpd="sng" algn="ctr">
                      <a:solidFill>
                        <a:srgbClr val="BBBBBB"/>
                      </a:solidFill>
                      <a:prstDash val="dot"/>
                      <a:round/>
                      <a:headEnd type="none" w="med" len="med"/>
                      <a:tailEnd type="none" w="med" len="med"/>
                    </a:lnB>
                    <a:solidFill>
                      <a:srgbClr val="FAFAFA"/>
                    </a:solidFill>
                  </a:tcPr>
                </a:tc>
                <a:tc>
                  <a:txBody>
                    <a:bodyPr/>
                    <a:lstStyle/>
                    <a:p>
                      <a:pPr fontAlgn="t"/>
                      <a:r>
                        <a:rPr lang="en-GB" sz="1600" b="0" dirty="0">
                          <a:effectLst/>
                          <a:latin typeface="inherit"/>
                        </a:rPr>
                        <a:t>£ 1,868,295</a:t>
                      </a:r>
                    </a:p>
                  </a:txBody>
                  <a:tcPr marL="73432" marR="73432" marT="28724" marB="12310">
                    <a:lnL w="9525" cap="flat" cmpd="sng" algn="ctr">
                      <a:solidFill>
                        <a:srgbClr val="BBBBBB"/>
                      </a:solidFill>
                      <a:prstDash val="dot"/>
                      <a:round/>
                      <a:headEnd type="none" w="med" len="med"/>
                      <a:tailEnd type="none" w="med" len="med"/>
                    </a:lnL>
                    <a:lnR w="9525" cap="flat" cmpd="sng" algn="ctr">
                      <a:solidFill>
                        <a:srgbClr val="BBBBBB"/>
                      </a:solidFill>
                      <a:prstDash val="dot"/>
                      <a:round/>
                      <a:headEnd type="none" w="med" len="med"/>
                      <a:tailEnd type="none" w="med" len="med"/>
                    </a:lnR>
                    <a:lnT w="9525" cap="flat" cmpd="sng" algn="ctr">
                      <a:solidFill>
                        <a:srgbClr val="BBBBBB"/>
                      </a:solidFill>
                      <a:prstDash val="dot"/>
                      <a:round/>
                      <a:headEnd type="none" w="med" len="med"/>
                      <a:tailEnd type="none" w="med" len="med"/>
                    </a:lnT>
                    <a:lnB w="9525" cap="flat" cmpd="sng" algn="ctr">
                      <a:solidFill>
                        <a:srgbClr val="BBBBBB"/>
                      </a:solidFill>
                      <a:prstDash val="dot"/>
                      <a:round/>
                      <a:headEnd type="none" w="med" len="med"/>
                      <a:tailEnd type="none" w="med" len="med"/>
                    </a:lnB>
                    <a:solidFill>
                      <a:srgbClr val="FAFAFA"/>
                    </a:solidFill>
                  </a:tcPr>
                </a:tc>
              </a:tr>
            </a:tbl>
          </a:graphicData>
        </a:graphic>
      </p:graphicFrame>
      <p:sp>
        <p:nvSpPr>
          <p:cNvPr id="6" name="Content Placeholder 5"/>
          <p:cNvSpPr>
            <a:spLocks noGrp="1"/>
          </p:cNvSpPr>
          <p:nvPr>
            <p:ph sz="half" idx="2"/>
          </p:nvPr>
        </p:nvSpPr>
        <p:spPr>
          <a:xfrm>
            <a:off x="987137" y="1690688"/>
            <a:ext cx="5181600" cy="4351338"/>
          </a:xfrm>
        </p:spPr>
        <p:txBody>
          <a:bodyPr>
            <a:normAutofit/>
          </a:bodyPr>
          <a:lstStyle/>
          <a:p>
            <a:r>
              <a:rPr lang="en-GB" dirty="0"/>
              <a:t>What about diplomats in London?</a:t>
            </a:r>
          </a:p>
          <a:p>
            <a:r>
              <a:rPr lang="en-GB" dirty="0" smtClean="0">
                <a:hlinkClick r:id="rId2"/>
              </a:rPr>
              <a:t>UK </a:t>
            </a:r>
            <a:r>
              <a:rPr lang="en-GB" dirty="0" err="1" smtClean="0">
                <a:hlinkClick r:id="rId2"/>
              </a:rPr>
              <a:t>Gov</a:t>
            </a:r>
            <a:r>
              <a:rPr lang="en-GB" dirty="0" smtClean="0"/>
              <a:t>: Value </a:t>
            </a:r>
            <a:r>
              <a:rPr lang="en-GB" dirty="0"/>
              <a:t>of unpaid parking fines and Congestion Charge debt incurred by diplomatic missions and international organisations in London since its introduction in </a:t>
            </a:r>
            <a:r>
              <a:rPr lang="en-GB" dirty="0" smtClean="0"/>
              <a:t>Feb </a:t>
            </a:r>
            <a:r>
              <a:rPr lang="en-GB" dirty="0"/>
              <a:t>2003 until 31 </a:t>
            </a:r>
            <a:r>
              <a:rPr lang="en-GB" dirty="0" smtClean="0"/>
              <a:t>Dec </a:t>
            </a:r>
            <a:r>
              <a:rPr lang="en-GB" dirty="0"/>
              <a:t>2013</a:t>
            </a:r>
          </a:p>
        </p:txBody>
      </p:sp>
    </p:spTree>
    <p:extLst>
      <p:ext uri="{BB962C8B-B14F-4D97-AF65-F5344CB8AC3E}">
        <p14:creationId xmlns:p14="http://schemas.microsoft.com/office/powerpoint/2010/main" val="241578709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Corruption: Evidence from Diplomatic Parking Tickets</a:t>
            </a:r>
            <a:endParaRPr lang="en-GB" dirty="0"/>
          </a:p>
        </p:txBody>
      </p:sp>
      <p:sp>
        <p:nvSpPr>
          <p:cNvPr id="3" name="Content Placeholder 2"/>
          <p:cNvSpPr>
            <a:spLocks noGrp="1"/>
          </p:cNvSpPr>
          <p:nvPr>
            <p:ph idx="1"/>
          </p:nvPr>
        </p:nvSpPr>
        <p:spPr/>
        <p:txBody>
          <a:bodyPr/>
          <a:lstStyle/>
          <a:p>
            <a:r>
              <a:rPr lang="en-GB" dirty="0" smtClean="0"/>
              <a:t>During a visit by Obama in 2011, London's Mayor Boris Johnson asked him for a £5m cheque for unpaid congestion charges</a:t>
            </a:r>
          </a:p>
          <a:p>
            <a:r>
              <a:rPr lang="en-GB" dirty="0" smtClean="0"/>
              <a:t>The US ambassador intervened before Mr Obama could answer, the Daily Telegraph reported.</a:t>
            </a:r>
            <a:endParaRPr lang="en-GB" dirty="0"/>
          </a:p>
        </p:txBody>
      </p:sp>
    </p:spTree>
    <p:extLst>
      <p:ext uri="{BB962C8B-B14F-4D97-AF65-F5344CB8AC3E}">
        <p14:creationId xmlns:p14="http://schemas.microsoft.com/office/powerpoint/2010/main" val="275855793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Corruption: Evidence from Diplomatic Parking Tickets</a:t>
            </a:r>
          </a:p>
        </p:txBody>
      </p:sp>
      <p:sp>
        <p:nvSpPr>
          <p:cNvPr id="3" name="Content Placeholder 2"/>
          <p:cNvSpPr>
            <a:spLocks noGrp="1"/>
          </p:cNvSpPr>
          <p:nvPr>
            <p:ph idx="1"/>
          </p:nvPr>
        </p:nvSpPr>
        <p:spPr/>
        <p:txBody>
          <a:bodyPr>
            <a:normAutofit/>
          </a:bodyPr>
          <a:lstStyle/>
          <a:p>
            <a:r>
              <a:rPr lang="en-GB" b="1" dirty="0" smtClean="0"/>
              <a:t>A similar study</a:t>
            </a:r>
          </a:p>
          <a:p>
            <a:r>
              <a:rPr lang="en-GB" dirty="0" smtClean="0"/>
              <a:t>Researchers </a:t>
            </a:r>
            <a:r>
              <a:rPr lang="en-GB" dirty="0"/>
              <a:t>from Indiana University teamed up with the US Treasury to examine cases of </a:t>
            </a:r>
            <a:r>
              <a:rPr lang="en-GB" b="1" i="1" dirty="0"/>
              <a:t>corporate tax evasion</a:t>
            </a:r>
            <a:r>
              <a:rPr lang="en-GB" dirty="0"/>
              <a:t>. </a:t>
            </a:r>
            <a:endParaRPr lang="en-GB" dirty="0" smtClean="0"/>
          </a:p>
          <a:p>
            <a:r>
              <a:rPr lang="en-GB" dirty="0" smtClean="0"/>
              <a:t>270,000 </a:t>
            </a:r>
            <a:r>
              <a:rPr lang="en-GB" dirty="0"/>
              <a:t>IRS corporate tax audits from 1996 to 2007 </a:t>
            </a:r>
            <a:endParaRPr lang="en-GB" dirty="0" smtClean="0"/>
          </a:p>
          <a:p>
            <a:r>
              <a:rPr lang="en-GB" dirty="0" smtClean="0"/>
              <a:t>A </a:t>
            </a:r>
            <a:r>
              <a:rPr lang="en-GB" dirty="0"/>
              <a:t>firm’s tax evasion = the amount of positive adjustment to the firm’s tax liability following audit. </a:t>
            </a:r>
            <a:endParaRPr lang="en-GB" dirty="0" smtClean="0"/>
          </a:p>
        </p:txBody>
      </p:sp>
    </p:spTree>
    <p:extLst>
      <p:ext uri="{BB962C8B-B14F-4D97-AF65-F5344CB8AC3E}">
        <p14:creationId xmlns:p14="http://schemas.microsoft.com/office/powerpoint/2010/main" val="172818651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324559" y="643319"/>
            <a:ext cx="9542882" cy="5571361"/>
          </a:xfrm>
          <a:prstGeom prst="rect">
            <a:avLst/>
          </a:prstGeom>
        </p:spPr>
      </p:pic>
      <p:sp>
        <p:nvSpPr>
          <p:cNvPr id="5" name="Rectangle 4"/>
          <p:cNvSpPr/>
          <p:nvPr/>
        </p:nvSpPr>
        <p:spPr>
          <a:xfrm>
            <a:off x="2372591" y="1296492"/>
            <a:ext cx="3519054" cy="923330"/>
          </a:xfrm>
          <a:prstGeom prst="rect">
            <a:avLst/>
          </a:prstGeom>
        </p:spPr>
        <p:txBody>
          <a:bodyPr wrap="square">
            <a:spAutoFit/>
          </a:bodyPr>
          <a:lstStyle/>
          <a:p>
            <a:r>
              <a:rPr lang="en-GB" dirty="0"/>
              <a:t>Corporations with owners from countries with higher corruption </a:t>
            </a:r>
            <a:r>
              <a:rPr lang="en-GB" dirty="0" smtClean="0"/>
              <a:t>engage in tax </a:t>
            </a:r>
            <a:r>
              <a:rPr lang="en-GB" dirty="0"/>
              <a:t>evasion in the </a:t>
            </a:r>
            <a:r>
              <a:rPr lang="en-GB" dirty="0" smtClean="0"/>
              <a:t>US</a:t>
            </a:r>
            <a:endParaRPr lang="en-GB" dirty="0"/>
          </a:p>
        </p:txBody>
      </p:sp>
    </p:spTree>
    <p:extLst>
      <p:ext uri="{BB962C8B-B14F-4D97-AF65-F5344CB8AC3E}">
        <p14:creationId xmlns:p14="http://schemas.microsoft.com/office/powerpoint/2010/main" val="248543621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Can women eradicate corruption?</a:t>
            </a:r>
          </a:p>
        </p:txBody>
      </p:sp>
      <p:sp>
        <p:nvSpPr>
          <p:cNvPr id="3" name="Content Placeholder 2"/>
          <p:cNvSpPr>
            <a:spLocks noGrp="1"/>
          </p:cNvSpPr>
          <p:nvPr>
            <p:ph idx="1"/>
          </p:nvPr>
        </p:nvSpPr>
        <p:spPr/>
        <p:txBody>
          <a:bodyPr>
            <a:normAutofit/>
          </a:bodyPr>
          <a:lstStyle/>
          <a:p>
            <a:r>
              <a:rPr lang="en-GB" dirty="0" smtClean="0">
                <a:hlinkClick r:id="rId2"/>
              </a:rPr>
              <a:t>Women </a:t>
            </a:r>
            <a:r>
              <a:rPr lang="en-GB" dirty="0">
                <a:hlinkClick r:id="rId2"/>
              </a:rPr>
              <a:t>are more risk-averse</a:t>
            </a:r>
            <a:r>
              <a:rPr lang="en-GB" dirty="0"/>
              <a:t> than men while making investment </a:t>
            </a:r>
            <a:r>
              <a:rPr lang="en-GB" dirty="0" smtClean="0"/>
              <a:t>decisions</a:t>
            </a:r>
          </a:p>
          <a:p>
            <a:r>
              <a:rPr lang="en-GB" dirty="0" smtClean="0"/>
              <a:t>A </a:t>
            </a:r>
            <a:r>
              <a:rPr lang="en-GB" dirty="0"/>
              <a:t>higher share of women in the labour force is associated with lower levels of corruption perception in a </a:t>
            </a:r>
            <a:r>
              <a:rPr lang="en-GB" dirty="0" smtClean="0"/>
              <a:t>country</a:t>
            </a:r>
          </a:p>
          <a:p>
            <a:r>
              <a:rPr lang="en-GB" dirty="0" smtClean="0"/>
              <a:t>Negative </a:t>
            </a:r>
            <a:r>
              <a:rPr lang="en-GB" dirty="0"/>
              <a:t>relationship between </a:t>
            </a:r>
            <a:r>
              <a:rPr lang="en-GB" dirty="0">
                <a:hlinkClick r:id="rId3"/>
              </a:rPr>
              <a:t>the share of women in parliament in a country and </a:t>
            </a:r>
            <a:r>
              <a:rPr lang="en-GB" dirty="0" smtClean="0">
                <a:hlinkClick r:id="rId3"/>
              </a:rPr>
              <a:t>corruption</a:t>
            </a:r>
            <a:endParaRPr lang="en-GB" dirty="0" smtClean="0"/>
          </a:p>
          <a:p>
            <a:r>
              <a:rPr lang="en-GB" dirty="0" smtClean="0"/>
              <a:t>Firms </a:t>
            </a:r>
            <a:r>
              <a:rPr lang="en-GB" dirty="0"/>
              <a:t>with female owners or managers are less likely to offer </a:t>
            </a:r>
            <a:r>
              <a:rPr lang="en-GB" dirty="0" smtClean="0"/>
              <a:t>bribes</a:t>
            </a:r>
          </a:p>
          <a:p>
            <a:r>
              <a:rPr lang="en-GB" dirty="0" smtClean="0"/>
              <a:t>Women are less likely to be corruption victims</a:t>
            </a:r>
          </a:p>
        </p:txBody>
      </p:sp>
      <p:sp>
        <p:nvSpPr>
          <p:cNvPr id="4" name="Rectangle 3"/>
          <p:cNvSpPr/>
          <p:nvPr/>
        </p:nvSpPr>
        <p:spPr>
          <a:xfrm>
            <a:off x="10464773" y="6176963"/>
            <a:ext cx="614271" cy="369332"/>
          </a:xfrm>
          <a:prstGeom prst="rect">
            <a:avLst/>
          </a:prstGeom>
        </p:spPr>
        <p:txBody>
          <a:bodyPr wrap="none">
            <a:spAutoFit/>
          </a:bodyPr>
          <a:lstStyle/>
          <a:p>
            <a:r>
              <a:rPr lang="en-GB" dirty="0">
                <a:hlinkClick r:id="rId4"/>
              </a:rPr>
              <a:t>Link </a:t>
            </a:r>
            <a:endParaRPr lang="en-GB" dirty="0"/>
          </a:p>
        </p:txBody>
      </p:sp>
    </p:spTree>
    <p:extLst>
      <p:ext uri="{BB962C8B-B14F-4D97-AF65-F5344CB8AC3E}">
        <p14:creationId xmlns:p14="http://schemas.microsoft.com/office/powerpoint/2010/main" val="33032622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Can women eradicate corruption?</a:t>
            </a:r>
          </a:p>
        </p:txBody>
      </p:sp>
      <p:sp>
        <p:nvSpPr>
          <p:cNvPr id="3" name="Content Placeholder 2"/>
          <p:cNvSpPr>
            <a:spLocks noGrp="1"/>
          </p:cNvSpPr>
          <p:nvPr>
            <p:ph idx="1"/>
          </p:nvPr>
        </p:nvSpPr>
        <p:spPr/>
        <p:txBody>
          <a:bodyPr/>
          <a:lstStyle/>
          <a:p>
            <a:r>
              <a:rPr lang="en-GB" dirty="0"/>
              <a:t>In 1998, Fujimori announced that Peru’s traffic police force would become an all female </a:t>
            </a:r>
            <a:r>
              <a:rPr lang="en-GB" dirty="0" smtClean="0"/>
              <a:t>force</a:t>
            </a:r>
          </a:p>
          <a:p>
            <a:r>
              <a:rPr lang="en-GB" dirty="0"/>
              <a:t>I</a:t>
            </a:r>
            <a:r>
              <a:rPr lang="en-GB" dirty="0" smtClean="0"/>
              <a:t>n </a:t>
            </a:r>
            <a:r>
              <a:rPr lang="en-GB" dirty="0"/>
              <a:t>2003 the Mexican Customs Service hired only women for a new anti-corruption surveillance </a:t>
            </a:r>
            <a:r>
              <a:rPr lang="en-GB" dirty="0" smtClean="0"/>
              <a:t>force</a:t>
            </a:r>
          </a:p>
          <a:p>
            <a:r>
              <a:rPr lang="en-GB" dirty="0"/>
              <a:t>I</a:t>
            </a:r>
            <a:r>
              <a:rPr lang="en-GB" dirty="0" smtClean="0"/>
              <a:t>n </a:t>
            </a:r>
            <a:r>
              <a:rPr lang="en-GB" dirty="0"/>
              <a:t>Uganda, President Museveni assigned the majority of positions as treasurer to women as this could curb misspending as women “tend not to be so opportunistic” </a:t>
            </a:r>
            <a:endParaRPr lang="en-GB" dirty="0" smtClean="0"/>
          </a:p>
          <a:p>
            <a:r>
              <a:rPr lang="en-GB" dirty="0"/>
              <a:t>Indian villagers are less likely to pay bribes in villages where the chief is a women (in some states, the position is reserved for women by a federal policy). </a:t>
            </a:r>
          </a:p>
          <a:p>
            <a:endParaRPr lang="en-GB" dirty="0"/>
          </a:p>
        </p:txBody>
      </p:sp>
    </p:spTree>
    <p:extLst>
      <p:ext uri="{BB962C8B-B14F-4D97-AF65-F5344CB8AC3E}">
        <p14:creationId xmlns:p14="http://schemas.microsoft.com/office/powerpoint/2010/main" val="21098862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Corruption</a:t>
            </a:r>
            <a:endParaRPr lang="en-GB" dirty="0"/>
          </a:p>
        </p:txBody>
      </p:sp>
      <p:sp>
        <p:nvSpPr>
          <p:cNvPr id="3" name="Content Placeholder 2"/>
          <p:cNvSpPr>
            <a:spLocks noGrp="1"/>
          </p:cNvSpPr>
          <p:nvPr>
            <p:ph idx="1"/>
          </p:nvPr>
        </p:nvSpPr>
        <p:spPr/>
        <p:txBody>
          <a:bodyPr/>
          <a:lstStyle/>
          <a:p>
            <a:r>
              <a:rPr lang="en-GB" dirty="0" smtClean="0"/>
              <a:t>How to fight corruption?</a:t>
            </a:r>
          </a:p>
          <a:p>
            <a:pPr lvl="1"/>
            <a:endParaRPr lang="en-GB" dirty="0" smtClean="0"/>
          </a:p>
          <a:p>
            <a:pPr lvl="1"/>
            <a:r>
              <a:rPr lang="en-GB" dirty="0"/>
              <a:t>Remove red </a:t>
            </a:r>
            <a:r>
              <a:rPr lang="en-GB" dirty="0" smtClean="0"/>
              <a:t>tape as these create </a:t>
            </a:r>
            <a:r>
              <a:rPr lang="en-GB" dirty="0"/>
              <a:t>a need for “speed money”</a:t>
            </a:r>
          </a:p>
          <a:p>
            <a:pPr lvl="2"/>
            <a:r>
              <a:rPr lang="en-GB" dirty="0" smtClean="0"/>
              <a:t>Lower and </a:t>
            </a:r>
            <a:r>
              <a:rPr lang="en-GB" dirty="0"/>
              <a:t>h</a:t>
            </a:r>
            <a:r>
              <a:rPr lang="en-GB" dirty="0" smtClean="0"/>
              <a:t>armonize import tariffs</a:t>
            </a:r>
          </a:p>
          <a:p>
            <a:pPr lvl="2"/>
            <a:r>
              <a:rPr lang="en-GB" dirty="0" smtClean="0"/>
              <a:t>Remove the need for licenses to do business</a:t>
            </a:r>
          </a:p>
          <a:p>
            <a:pPr lvl="2"/>
            <a:r>
              <a:rPr lang="en-GB" dirty="0" smtClean="0"/>
              <a:t>Reduce the number of docs you need to open a business</a:t>
            </a:r>
          </a:p>
          <a:p>
            <a:pPr lvl="2"/>
            <a:r>
              <a:rPr lang="en-GB" dirty="0" smtClean="0"/>
              <a:t>Etc…</a:t>
            </a:r>
          </a:p>
          <a:p>
            <a:pPr lvl="1"/>
            <a:endParaRPr lang="en-GB" dirty="0"/>
          </a:p>
          <a:p>
            <a:pPr marL="457200" lvl="1" indent="0">
              <a:buNone/>
            </a:pPr>
            <a:endParaRPr lang="en-GB" dirty="0" smtClean="0"/>
          </a:p>
          <a:p>
            <a:pPr lvl="1"/>
            <a:endParaRPr lang="en-GB" dirty="0"/>
          </a:p>
        </p:txBody>
      </p:sp>
    </p:spTree>
    <p:extLst>
      <p:ext uri="{BB962C8B-B14F-4D97-AF65-F5344CB8AC3E}">
        <p14:creationId xmlns:p14="http://schemas.microsoft.com/office/powerpoint/2010/main" val="3753411580"/>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Corruption</a:t>
            </a:r>
            <a:endParaRPr lang="en-GB" dirty="0"/>
          </a:p>
        </p:txBody>
      </p:sp>
      <p:sp>
        <p:nvSpPr>
          <p:cNvPr id="3" name="Content Placeholder 2"/>
          <p:cNvSpPr>
            <a:spLocks noGrp="1"/>
          </p:cNvSpPr>
          <p:nvPr>
            <p:ph idx="1"/>
          </p:nvPr>
        </p:nvSpPr>
        <p:spPr/>
        <p:txBody>
          <a:bodyPr/>
          <a:lstStyle/>
          <a:p>
            <a:r>
              <a:rPr lang="en-GB" dirty="0" smtClean="0"/>
              <a:t>How to fight corruption?</a:t>
            </a:r>
          </a:p>
          <a:p>
            <a:pPr lvl="1"/>
            <a:endParaRPr lang="en-GB" dirty="0" smtClean="0"/>
          </a:p>
          <a:p>
            <a:pPr lvl="1"/>
            <a:r>
              <a:rPr lang="en-GB" dirty="0"/>
              <a:t>Law changes </a:t>
            </a:r>
            <a:r>
              <a:rPr lang="en-GB" dirty="0" smtClean="0"/>
              <a:t>don’t happen</a:t>
            </a:r>
          </a:p>
          <a:p>
            <a:pPr lvl="2"/>
            <a:r>
              <a:rPr lang="en-GB" dirty="0" smtClean="0"/>
              <a:t>Those </a:t>
            </a:r>
            <a:r>
              <a:rPr lang="en-GB" dirty="0"/>
              <a:t>who could change laws </a:t>
            </a:r>
            <a:r>
              <a:rPr lang="en-GB" dirty="0" smtClean="0"/>
              <a:t>are </a:t>
            </a:r>
            <a:r>
              <a:rPr lang="en-GB" dirty="0"/>
              <a:t>the ones who benefit from regulations and bribes</a:t>
            </a:r>
          </a:p>
          <a:p>
            <a:pPr lvl="1"/>
            <a:r>
              <a:rPr lang="en-GB" dirty="0" smtClean="0"/>
              <a:t>Moreover, not all countries have the capacity to enforce laws like NY</a:t>
            </a:r>
            <a:endParaRPr lang="en-GB" dirty="0"/>
          </a:p>
          <a:p>
            <a:pPr marL="457200" lvl="1" indent="0">
              <a:buNone/>
            </a:pPr>
            <a:endParaRPr lang="en-GB" dirty="0" smtClean="0"/>
          </a:p>
          <a:p>
            <a:pPr lvl="1"/>
            <a:endParaRPr lang="en-GB" dirty="0"/>
          </a:p>
        </p:txBody>
      </p:sp>
      <p:sp>
        <p:nvSpPr>
          <p:cNvPr id="4" name="Rectangle 3"/>
          <p:cNvSpPr/>
          <p:nvPr/>
        </p:nvSpPr>
        <p:spPr>
          <a:xfrm>
            <a:off x="5160270" y="1825625"/>
            <a:ext cx="3588875"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GB" dirty="0" smtClean="0"/>
              <a:t>Read Chap</a:t>
            </a:r>
            <a:r>
              <a:rPr lang="en-GB" dirty="0"/>
              <a:t>. 8 of Economic Gangsters</a:t>
            </a:r>
          </a:p>
        </p:txBody>
      </p:sp>
    </p:spTree>
    <p:extLst>
      <p:ext uri="{BB962C8B-B14F-4D97-AF65-F5344CB8AC3E}">
        <p14:creationId xmlns:p14="http://schemas.microsoft.com/office/powerpoint/2010/main" val="711959604"/>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Corruption</a:t>
            </a:r>
            <a:endParaRPr lang="en-GB" dirty="0"/>
          </a:p>
        </p:txBody>
      </p:sp>
      <p:sp>
        <p:nvSpPr>
          <p:cNvPr id="3" name="Content Placeholder 2"/>
          <p:cNvSpPr>
            <a:spLocks noGrp="1"/>
          </p:cNvSpPr>
          <p:nvPr>
            <p:ph idx="1"/>
          </p:nvPr>
        </p:nvSpPr>
        <p:spPr/>
        <p:txBody>
          <a:bodyPr/>
          <a:lstStyle/>
          <a:p>
            <a:r>
              <a:rPr lang="en-GB" dirty="0" smtClean="0"/>
              <a:t>Read the Epilogue of Economic Gangsters</a:t>
            </a:r>
          </a:p>
          <a:p>
            <a:r>
              <a:rPr lang="en-GB" dirty="0" smtClean="0"/>
              <a:t>John </a:t>
            </a:r>
            <a:r>
              <a:rPr lang="en-GB" dirty="0" err="1" smtClean="0"/>
              <a:t>Githongo</a:t>
            </a:r>
            <a:r>
              <a:rPr lang="en-GB" dirty="0" smtClean="0"/>
              <a:t> </a:t>
            </a:r>
          </a:p>
          <a:p>
            <a:pPr lvl="1"/>
            <a:r>
              <a:rPr lang="en-GB" dirty="0" smtClean="0"/>
              <a:t>A </a:t>
            </a:r>
            <a:r>
              <a:rPr lang="en-GB" dirty="0"/>
              <a:t>Kenyan </a:t>
            </a:r>
            <a:r>
              <a:rPr lang="en-GB" dirty="0" smtClean="0"/>
              <a:t>journalist </a:t>
            </a:r>
            <a:r>
              <a:rPr lang="en-GB" dirty="0"/>
              <a:t>who investigated bribery and </a:t>
            </a:r>
            <a:r>
              <a:rPr lang="en-GB" dirty="0" smtClean="0"/>
              <a:t>fraud</a:t>
            </a:r>
          </a:p>
          <a:p>
            <a:pPr lvl="1"/>
            <a:r>
              <a:rPr lang="en-GB" dirty="0" smtClean="0"/>
              <a:t>Under </a:t>
            </a:r>
            <a:r>
              <a:rPr lang="en-GB" dirty="0"/>
              <a:t>the presidency of </a:t>
            </a:r>
            <a:r>
              <a:rPr lang="en-GB" dirty="0" err="1" smtClean="0">
                <a:hlinkClick r:id="rId2" tooltip="Mwai Kibaki"/>
              </a:rPr>
              <a:t>Kibaki</a:t>
            </a:r>
            <a:r>
              <a:rPr lang="en-GB" dirty="0"/>
              <a:t>, </a:t>
            </a:r>
            <a:r>
              <a:rPr lang="en-GB" dirty="0" smtClean="0"/>
              <a:t>he became Head of Ethics and Governance in the Kenya government, charged with rooting out corruption</a:t>
            </a:r>
          </a:p>
          <a:p>
            <a:pPr lvl="1"/>
            <a:r>
              <a:rPr lang="en-GB" dirty="0" smtClean="0"/>
              <a:t>About a year into his job, he was told to back off by senior ministers</a:t>
            </a:r>
            <a:endParaRPr lang="en-GB" dirty="0"/>
          </a:p>
        </p:txBody>
      </p:sp>
      <p:pic>
        <p:nvPicPr>
          <p:cNvPr id="6" name="Picture 4" descr="http://nakedchiefs.files.wordpress.com/2013/01/githon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7992" y="4431248"/>
            <a:ext cx="4236016" cy="2135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8038872"/>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Corruption</a:t>
            </a:r>
          </a:p>
        </p:txBody>
      </p:sp>
      <p:sp>
        <p:nvSpPr>
          <p:cNvPr id="3" name="Content Placeholder 2"/>
          <p:cNvSpPr>
            <a:spLocks noGrp="1"/>
          </p:cNvSpPr>
          <p:nvPr>
            <p:ph idx="1"/>
          </p:nvPr>
        </p:nvSpPr>
        <p:spPr/>
        <p:txBody>
          <a:bodyPr>
            <a:normAutofit fontScale="92500"/>
          </a:bodyPr>
          <a:lstStyle/>
          <a:p>
            <a:r>
              <a:rPr lang="en-GB" dirty="0" smtClean="0"/>
              <a:t>What happened?</a:t>
            </a:r>
          </a:p>
          <a:p>
            <a:r>
              <a:rPr lang="en-GB" dirty="0" smtClean="0"/>
              <a:t>He wanted to expose the President’s complicity in a huge corruption scandal</a:t>
            </a:r>
          </a:p>
          <a:p>
            <a:r>
              <a:rPr lang="en-GB" dirty="0" smtClean="0"/>
              <a:t>The</a:t>
            </a:r>
            <a:r>
              <a:rPr lang="en-GB" dirty="0"/>
              <a:t> Kenyan government wanted to replace its passport </a:t>
            </a:r>
            <a:r>
              <a:rPr lang="en-GB" dirty="0" smtClean="0"/>
              <a:t>system in 1997</a:t>
            </a:r>
            <a:endParaRPr lang="en-GB" dirty="0"/>
          </a:p>
          <a:p>
            <a:r>
              <a:rPr lang="en-GB" dirty="0" smtClean="0"/>
              <a:t>Sophisticated </a:t>
            </a:r>
            <a:r>
              <a:rPr lang="en-GB" dirty="0"/>
              <a:t>passport equipment system was </a:t>
            </a:r>
            <a:r>
              <a:rPr lang="en-GB" dirty="0" smtClean="0"/>
              <a:t>originally </a:t>
            </a:r>
            <a:r>
              <a:rPr lang="en-GB" dirty="0"/>
              <a:t>quoted at </a:t>
            </a:r>
            <a:r>
              <a:rPr lang="en-GB" dirty="0" smtClean="0"/>
              <a:t>€6 </a:t>
            </a:r>
            <a:r>
              <a:rPr lang="en-GB" dirty="0"/>
              <a:t>million </a:t>
            </a:r>
            <a:r>
              <a:rPr lang="en-GB" dirty="0" smtClean="0"/>
              <a:t>from </a:t>
            </a:r>
            <a:r>
              <a:rPr lang="en-GB" dirty="0"/>
              <a:t>a French firm, but was awarded to a British firm, </a:t>
            </a:r>
            <a:r>
              <a:rPr lang="en-GB" b="1" dirty="0"/>
              <a:t>Anglo Leasing Finance</a:t>
            </a:r>
            <a:r>
              <a:rPr lang="en-GB" dirty="0"/>
              <a:t>, at </a:t>
            </a:r>
            <a:r>
              <a:rPr lang="en-GB" dirty="0" smtClean="0"/>
              <a:t>€30 million, </a:t>
            </a:r>
            <a:r>
              <a:rPr lang="en-GB" dirty="0"/>
              <a:t>who would have sub-contracted the same French firm to do the </a:t>
            </a:r>
            <a:r>
              <a:rPr lang="en-GB" dirty="0" smtClean="0"/>
              <a:t>work</a:t>
            </a:r>
          </a:p>
          <a:p>
            <a:r>
              <a:rPr lang="en-GB" dirty="0" smtClean="0"/>
              <a:t>Anglo </a:t>
            </a:r>
            <a:r>
              <a:rPr lang="en-GB" dirty="0"/>
              <a:t>Leasing Finance was </a:t>
            </a:r>
            <a:r>
              <a:rPr lang="en-GB" dirty="0" smtClean="0"/>
              <a:t>a phantom entity used </a:t>
            </a:r>
            <a:r>
              <a:rPr lang="en-GB" dirty="0"/>
              <a:t>to </a:t>
            </a:r>
            <a:r>
              <a:rPr lang="en-GB" dirty="0" smtClean="0"/>
              <a:t>steal money from Kenyan taxpayers </a:t>
            </a:r>
            <a:r>
              <a:rPr lang="en-GB" dirty="0"/>
              <a:t>through </a:t>
            </a:r>
            <a:r>
              <a:rPr lang="en-GB" dirty="0" smtClean="0"/>
              <a:t>massive overpricing</a:t>
            </a:r>
            <a:endParaRPr lang="en-GB" dirty="0"/>
          </a:p>
          <a:p>
            <a:endParaRPr lang="en-GB" dirty="0"/>
          </a:p>
        </p:txBody>
      </p:sp>
    </p:spTree>
    <p:extLst>
      <p:ext uri="{BB962C8B-B14F-4D97-AF65-F5344CB8AC3E}">
        <p14:creationId xmlns:p14="http://schemas.microsoft.com/office/powerpoint/2010/main" val="38331159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Estimating the Value of Political Connections</a:t>
            </a:r>
            <a:endParaRPr lang="en-GB" dirty="0"/>
          </a:p>
        </p:txBody>
      </p:sp>
      <p:sp>
        <p:nvSpPr>
          <p:cNvPr id="3" name="Content Placeholder 2"/>
          <p:cNvSpPr>
            <a:spLocks noGrp="1"/>
          </p:cNvSpPr>
          <p:nvPr>
            <p:ph idx="1"/>
          </p:nvPr>
        </p:nvSpPr>
        <p:spPr/>
        <p:txBody>
          <a:bodyPr>
            <a:normAutofit/>
          </a:bodyPr>
          <a:lstStyle/>
          <a:p>
            <a:r>
              <a:rPr lang="en-GB" dirty="0"/>
              <a:t>Indonesian economy went into a downward spiral in </a:t>
            </a:r>
            <a:r>
              <a:rPr lang="en-GB" dirty="0" smtClean="0"/>
              <a:t>1997 </a:t>
            </a:r>
          </a:p>
          <a:p>
            <a:pPr lvl="1"/>
            <a:r>
              <a:rPr lang="en-GB" dirty="0" smtClean="0"/>
              <a:t>Massive </a:t>
            </a:r>
            <a:r>
              <a:rPr lang="en-GB" dirty="0"/>
              <a:t>outflow of foreign </a:t>
            </a:r>
            <a:r>
              <a:rPr lang="en-GB" dirty="0" smtClean="0"/>
              <a:t>capital</a:t>
            </a:r>
          </a:p>
          <a:p>
            <a:r>
              <a:rPr lang="en-GB" dirty="0" smtClean="0"/>
              <a:t>The </a:t>
            </a:r>
            <a:r>
              <a:rPr lang="en-GB" dirty="0"/>
              <a:t>claim was </a:t>
            </a:r>
            <a:r>
              <a:rPr lang="en-GB" dirty="0" smtClean="0"/>
              <a:t>that political </a:t>
            </a:r>
            <a:r>
              <a:rPr lang="en-GB" dirty="0"/>
              <a:t>connectedness, rather than </a:t>
            </a:r>
            <a:r>
              <a:rPr lang="en-GB" dirty="0" smtClean="0"/>
              <a:t>productivity</a:t>
            </a:r>
            <a:r>
              <a:rPr lang="en-GB" dirty="0"/>
              <a:t>, was the </a:t>
            </a:r>
            <a:r>
              <a:rPr lang="en-GB" dirty="0" smtClean="0"/>
              <a:t>determinant </a:t>
            </a:r>
            <a:r>
              <a:rPr lang="en-GB" dirty="0"/>
              <a:t>of </a:t>
            </a:r>
            <a:r>
              <a:rPr lang="en-GB" dirty="0" smtClean="0"/>
              <a:t>profitability</a:t>
            </a:r>
          </a:p>
          <a:p>
            <a:pPr lvl="1"/>
            <a:r>
              <a:rPr lang="en-GB" dirty="0"/>
              <a:t>T</a:t>
            </a:r>
            <a:r>
              <a:rPr lang="en-GB" dirty="0" smtClean="0"/>
              <a:t>his </a:t>
            </a:r>
            <a:r>
              <a:rPr lang="en-GB" dirty="0"/>
              <a:t>had led to distorted investment </a:t>
            </a:r>
            <a:r>
              <a:rPr lang="en-GB" dirty="0" smtClean="0"/>
              <a:t>decisions</a:t>
            </a:r>
          </a:p>
          <a:p>
            <a:pPr marL="457200" lvl="1" indent="0">
              <a:buNone/>
            </a:pPr>
            <a:endParaRPr lang="en-GB" dirty="0"/>
          </a:p>
          <a:p>
            <a:endParaRPr lang="en-GB" dirty="0"/>
          </a:p>
        </p:txBody>
      </p:sp>
    </p:spTree>
    <p:extLst>
      <p:ext uri="{BB962C8B-B14F-4D97-AF65-F5344CB8AC3E}">
        <p14:creationId xmlns:p14="http://schemas.microsoft.com/office/powerpoint/2010/main" val="1052952673"/>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Corruption</a:t>
            </a:r>
            <a:endParaRPr lang="en-GB" dirty="0"/>
          </a:p>
        </p:txBody>
      </p:sp>
      <p:sp>
        <p:nvSpPr>
          <p:cNvPr id="3" name="Content Placeholder 2"/>
          <p:cNvSpPr>
            <a:spLocks noGrp="1"/>
          </p:cNvSpPr>
          <p:nvPr>
            <p:ph sz="half" idx="1"/>
          </p:nvPr>
        </p:nvSpPr>
        <p:spPr/>
        <p:txBody>
          <a:bodyPr/>
          <a:lstStyle/>
          <a:p>
            <a:pPr marL="228600" lvl="1">
              <a:spcBef>
                <a:spcPts val="1000"/>
              </a:spcBef>
            </a:pPr>
            <a:r>
              <a:rPr lang="en-GB" dirty="0"/>
              <a:t>He was then forced to flee the country as he received death </a:t>
            </a:r>
            <a:r>
              <a:rPr lang="en-GB" dirty="0" smtClean="0"/>
              <a:t>threats</a:t>
            </a:r>
          </a:p>
          <a:p>
            <a:pPr marL="228600" lvl="1">
              <a:spcBef>
                <a:spcPts val="1000"/>
              </a:spcBef>
            </a:pPr>
            <a:r>
              <a:rPr lang="en-GB" dirty="0" smtClean="0"/>
              <a:t>Check out this book </a:t>
            </a:r>
            <a:r>
              <a:rPr lang="en-GB" dirty="0" smtClean="0">
                <a:sym typeface="Wingdings" panose="05000000000000000000" pitchFamily="2" charset="2"/>
              </a:rPr>
              <a:t> </a:t>
            </a:r>
            <a:endParaRPr lang="en-GB" dirty="0" smtClean="0"/>
          </a:p>
          <a:p>
            <a:pPr marL="228600" lvl="1">
              <a:spcBef>
                <a:spcPts val="1000"/>
              </a:spcBef>
            </a:pPr>
            <a:r>
              <a:rPr lang="en-GB" dirty="0" smtClean="0"/>
              <a:t>He’s now back in Kenya doing what he can…</a:t>
            </a:r>
            <a:endParaRPr lang="en-GB" dirty="0"/>
          </a:p>
        </p:txBody>
      </p:sp>
      <p:pic>
        <p:nvPicPr>
          <p:cNvPr id="7170" name="Picture 2" descr="https://clevearguelles.files.wordpress.com/2014/06/9780061346583_custom-66464ec8dfaf7d62b4a80a6e85839d5cce6bcbf3-s6-c3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84028" y="1690688"/>
            <a:ext cx="2930826" cy="4461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2005932"/>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Corruption</a:t>
            </a:r>
            <a:endParaRPr lang="en-GB" dirty="0"/>
          </a:p>
        </p:txBody>
      </p:sp>
      <p:sp>
        <p:nvSpPr>
          <p:cNvPr id="3" name="Content Placeholder 2"/>
          <p:cNvSpPr>
            <a:spLocks noGrp="1"/>
          </p:cNvSpPr>
          <p:nvPr>
            <p:ph idx="1"/>
          </p:nvPr>
        </p:nvSpPr>
        <p:spPr/>
        <p:txBody>
          <a:bodyPr/>
          <a:lstStyle/>
          <a:p>
            <a:r>
              <a:rPr lang="en-GB" dirty="0" smtClean="0"/>
              <a:t>How to fight corruption?</a:t>
            </a:r>
          </a:p>
          <a:p>
            <a:r>
              <a:rPr lang="en-GB" dirty="0" smtClean="0"/>
              <a:t>A more piecemeal approach?</a:t>
            </a:r>
          </a:p>
          <a:p>
            <a:pPr lvl="2"/>
            <a:r>
              <a:rPr lang="en-GB" dirty="0" err="1" smtClean="0"/>
              <a:t>Pocketless</a:t>
            </a:r>
            <a:r>
              <a:rPr lang="en-GB" dirty="0" smtClean="0"/>
              <a:t> </a:t>
            </a:r>
            <a:r>
              <a:rPr lang="en-GB" dirty="0"/>
              <a:t>pants</a:t>
            </a:r>
          </a:p>
          <a:p>
            <a:pPr lvl="2"/>
            <a:r>
              <a:rPr lang="en-GB" dirty="0"/>
              <a:t>Mimes</a:t>
            </a:r>
          </a:p>
          <a:p>
            <a:pPr lvl="2"/>
            <a:r>
              <a:rPr lang="en-GB" dirty="0" smtClean="0"/>
              <a:t>Zero rupees</a:t>
            </a:r>
          </a:p>
          <a:p>
            <a:pPr lvl="2"/>
            <a:r>
              <a:rPr lang="en-GB" dirty="0" smtClean="0"/>
              <a:t>Cameras in cars</a:t>
            </a:r>
          </a:p>
          <a:p>
            <a:pPr lvl="2"/>
            <a:r>
              <a:rPr lang="en-GB" dirty="0" smtClean="0"/>
              <a:t>Insights from Sumo </a:t>
            </a:r>
          </a:p>
          <a:p>
            <a:pPr lvl="1"/>
            <a:endParaRPr lang="en-GB" dirty="0"/>
          </a:p>
        </p:txBody>
      </p:sp>
    </p:spTree>
    <p:extLst>
      <p:ext uri="{BB962C8B-B14F-4D97-AF65-F5344CB8AC3E}">
        <p14:creationId xmlns:p14="http://schemas.microsoft.com/office/powerpoint/2010/main" val="1870421540"/>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Mimes in Bogota</a:t>
            </a:r>
            <a:endParaRPr lang="en-GB" dirty="0"/>
          </a:p>
        </p:txBody>
      </p:sp>
      <p:sp>
        <p:nvSpPr>
          <p:cNvPr id="3" name="Content Placeholder 2"/>
          <p:cNvSpPr>
            <a:spLocks noGrp="1"/>
          </p:cNvSpPr>
          <p:nvPr>
            <p:ph idx="1"/>
          </p:nvPr>
        </p:nvSpPr>
        <p:spPr/>
        <p:txBody>
          <a:bodyPr/>
          <a:lstStyle/>
          <a:p>
            <a:r>
              <a:rPr lang="en-GB" dirty="0" err="1"/>
              <a:t>Mockus</a:t>
            </a:r>
            <a:r>
              <a:rPr lang="en-GB" dirty="0"/>
              <a:t>, mathematician and philosopher</a:t>
            </a:r>
          </a:p>
          <a:p>
            <a:r>
              <a:rPr lang="en-GB" dirty="0"/>
              <a:t>With no political experience, ran for mayor of </a:t>
            </a:r>
            <a:r>
              <a:rPr lang="en-GB" dirty="0" smtClean="0"/>
              <a:t>Bogotá</a:t>
            </a:r>
            <a:endParaRPr lang="en-GB" dirty="0"/>
          </a:p>
        </p:txBody>
      </p:sp>
      <p:pic>
        <p:nvPicPr>
          <p:cNvPr id="1026" name="Picture 2" descr="http://4.bp.blogspot.com/_MmABVZvoobQ/TAeW6z4LSuI/AAAAAAAAA2E/2NoiqR53EJg/s400/mockus_eltiempo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2877225"/>
            <a:ext cx="6191394" cy="357553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114779" y="6452755"/>
            <a:ext cx="2211824" cy="369332"/>
          </a:xfrm>
          <a:prstGeom prst="rect">
            <a:avLst/>
          </a:prstGeom>
        </p:spPr>
        <p:txBody>
          <a:bodyPr wrap="none">
            <a:spAutoFit/>
          </a:bodyPr>
          <a:lstStyle/>
          <a:p>
            <a:r>
              <a:rPr lang="en-GB" dirty="0"/>
              <a:t>Read about him </a:t>
            </a:r>
            <a:r>
              <a:rPr lang="en-GB" dirty="0">
                <a:hlinkClick r:id="rId3"/>
              </a:rPr>
              <a:t>here</a:t>
            </a:r>
            <a:r>
              <a:rPr lang="en-GB" dirty="0"/>
              <a:t>.</a:t>
            </a:r>
          </a:p>
        </p:txBody>
      </p:sp>
    </p:spTree>
    <p:extLst>
      <p:ext uri="{BB962C8B-B14F-4D97-AF65-F5344CB8AC3E}">
        <p14:creationId xmlns:p14="http://schemas.microsoft.com/office/powerpoint/2010/main" val="1306760377"/>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Mimes in Bogota</a:t>
            </a:r>
          </a:p>
        </p:txBody>
      </p:sp>
      <p:sp>
        <p:nvSpPr>
          <p:cNvPr id="3" name="Content Placeholder 2"/>
          <p:cNvSpPr>
            <a:spLocks noGrp="1"/>
          </p:cNvSpPr>
          <p:nvPr>
            <p:ph idx="1"/>
          </p:nvPr>
        </p:nvSpPr>
        <p:spPr/>
        <p:txBody>
          <a:bodyPr>
            <a:normAutofit/>
          </a:bodyPr>
          <a:lstStyle/>
          <a:p>
            <a:r>
              <a:rPr lang="en-GB" dirty="0" smtClean="0"/>
              <a:t>The </a:t>
            </a:r>
            <a:r>
              <a:rPr lang="en-GB" dirty="0"/>
              <a:t>city was choked with violence, lawless traffic, corruption, and gangs of street children who mugged and stole. </a:t>
            </a:r>
            <a:endParaRPr lang="en-GB" dirty="0" smtClean="0"/>
          </a:p>
          <a:p>
            <a:r>
              <a:rPr lang="en-GB" dirty="0" smtClean="0"/>
              <a:t>In </a:t>
            </a:r>
            <a:r>
              <a:rPr lang="en-GB" dirty="0"/>
              <a:t>his </a:t>
            </a:r>
            <a:r>
              <a:rPr lang="en-GB" dirty="0" smtClean="0"/>
              <a:t>fight against corruption</a:t>
            </a:r>
          </a:p>
          <a:p>
            <a:pPr lvl="1"/>
            <a:r>
              <a:rPr lang="en-GB" dirty="0" smtClean="0"/>
              <a:t>He </a:t>
            </a:r>
            <a:r>
              <a:rPr lang="en-GB" dirty="0"/>
              <a:t>closed down the transit police because many of those 2,000 members were notoriously </a:t>
            </a:r>
            <a:r>
              <a:rPr lang="en-GB" dirty="0" err="1"/>
              <a:t>bribable</a:t>
            </a:r>
            <a:r>
              <a:rPr lang="en-GB" dirty="0"/>
              <a:t>.  </a:t>
            </a:r>
            <a:endParaRPr lang="en-GB" dirty="0" smtClean="0"/>
          </a:p>
          <a:p>
            <a:pPr lvl="1"/>
            <a:r>
              <a:rPr lang="en-GB" dirty="0" smtClean="0"/>
              <a:t>He </a:t>
            </a:r>
            <a:r>
              <a:rPr lang="en-GB" dirty="0"/>
              <a:t>hired 20 professional mimes to </a:t>
            </a:r>
            <a:r>
              <a:rPr lang="en-GB" dirty="0" smtClean="0"/>
              <a:t>control </a:t>
            </a:r>
            <a:r>
              <a:rPr lang="en-GB" dirty="0"/>
              <a:t>traffic in Bogotá's chaotic and dangerous streets. </a:t>
            </a:r>
            <a:endParaRPr lang="en-GB" dirty="0" smtClean="0"/>
          </a:p>
        </p:txBody>
      </p:sp>
    </p:spTree>
    <p:extLst>
      <p:ext uri="{BB962C8B-B14F-4D97-AF65-F5344CB8AC3E}">
        <p14:creationId xmlns:p14="http://schemas.microsoft.com/office/powerpoint/2010/main" val="2539570108"/>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Mimes in Bogota</a:t>
            </a:r>
          </a:p>
        </p:txBody>
      </p:sp>
      <p:sp>
        <p:nvSpPr>
          <p:cNvPr id="3" name="Content Placeholder 2"/>
          <p:cNvSpPr>
            <a:spLocks noGrp="1"/>
          </p:cNvSpPr>
          <p:nvPr>
            <p:ph sz="half" idx="1"/>
          </p:nvPr>
        </p:nvSpPr>
        <p:spPr/>
        <p:txBody>
          <a:bodyPr/>
          <a:lstStyle/>
          <a:p>
            <a:pPr marL="228600" lvl="1">
              <a:spcBef>
                <a:spcPts val="1000"/>
              </a:spcBef>
            </a:pPr>
            <a:r>
              <a:rPr lang="en-GB" dirty="0"/>
              <a:t>They shadowed and mocked pedestrians who didn't follow crossing rules and poked fun at reckless drivers. </a:t>
            </a:r>
          </a:p>
          <a:p>
            <a:r>
              <a:rPr lang="en-GB" dirty="0" smtClean="0"/>
              <a:t>Traffic </a:t>
            </a:r>
            <a:r>
              <a:rPr lang="en-GB" dirty="0"/>
              <a:t>fatalities </a:t>
            </a:r>
            <a:r>
              <a:rPr lang="en-GB" dirty="0" smtClean="0"/>
              <a:t>fell by </a:t>
            </a:r>
            <a:r>
              <a:rPr lang="en-GB" dirty="0"/>
              <a:t>more than 50</a:t>
            </a:r>
            <a:r>
              <a:rPr lang="en-GB" dirty="0" smtClean="0"/>
              <a:t>%</a:t>
            </a:r>
          </a:p>
          <a:p>
            <a:r>
              <a:rPr lang="en-GB" dirty="0" smtClean="0"/>
              <a:t>And there’s no report of mimes taking bribes!</a:t>
            </a:r>
            <a:endParaRPr lang="en-GB" dirty="0"/>
          </a:p>
        </p:txBody>
      </p:sp>
      <p:sp>
        <p:nvSpPr>
          <p:cNvPr id="4" name="Content Placeholder 3"/>
          <p:cNvSpPr>
            <a:spLocks noGrp="1"/>
          </p:cNvSpPr>
          <p:nvPr>
            <p:ph sz="half" idx="2"/>
          </p:nvPr>
        </p:nvSpPr>
        <p:spPr/>
        <p:txBody>
          <a:bodyPr/>
          <a:lstStyle/>
          <a:p>
            <a:endParaRPr lang="en-GB" dirty="0"/>
          </a:p>
        </p:txBody>
      </p:sp>
      <p:pic>
        <p:nvPicPr>
          <p:cNvPr id="2050" name="Picture 2" descr="Mime with sign: 'Incorrec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1690688"/>
            <a:ext cx="5181600" cy="343137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921327" y="5277778"/>
            <a:ext cx="4755574"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GB" dirty="0"/>
              <a:t>The program was so popular that another 400 people were trained as mimes.</a:t>
            </a:r>
          </a:p>
        </p:txBody>
      </p:sp>
    </p:spTree>
    <p:extLst>
      <p:ext uri="{BB962C8B-B14F-4D97-AF65-F5344CB8AC3E}">
        <p14:creationId xmlns:p14="http://schemas.microsoft.com/office/powerpoint/2010/main" val="2917897048"/>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Zero rupees</a:t>
            </a:r>
            <a:endParaRPr lang="en-GB" dirty="0"/>
          </a:p>
        </p:txBody>
      </p:sp>
      <p:pic>
        <p:nvPicPr>
          <p:cNvPr id="4" name="Picture 2" descr="http://www.changemakers.com/sites/default/files/changemakers_innovation/profile_images/zero_rupee_note_hindi_fro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7560" y="1985070"/>
            <a:ext cx="8356880" cy="4032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1663122"/>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Zero rupees</a:t>
            </a:r>
          </a:p>
        </p:txBody>
      </p:sp>
      <p:sp>
        <p:nvSpPr>
          <p:cNvPr id="3" name="Content Placeholder 2"/>
          <p:cNvSpPr>
            <a:spLocks noGrp="1"/>
          </p:cNvSpPr>
          <p:nvPr>
            <p:ph idx="1"/>
          </p:nvPr>
        </p:nvSpPr>
        <p:spPr/>
        <p:txBody>
          <a:bodyPr>
            <a:normAutofit/>
          </a:bodyPr>
          <a:lstStyle/>
          <a:p>
            <a:r>
              <a:rPr lang="en-GB" dirty="0" smtClean="0"/>
              <a:t>Indian </a:t>
            </a:r>
            <a:r>
              <a:rPr lang="en-GB" dirty="0"/>
              <a:t>NGO thought of a new tool to fight corruption: zero rupee </a:t>
            </a:r>
            <a:r>
              <a:rPr lang="en-GB" dirty="0" smtClean="0"/>
              <a:t>bills.</a:t>
            </a:r>
          </a:p>
          <a:p>
            <a:r>
              <a:rPr lang="en-GB" dirty="0" smtClean="0"/>
              <a:t>The </a:t>
            </a:r>
            <a:r>
              <a:rPr lang="en-GB" dirty="0"/>
              <a:t>idea was dreamt up by an Indian physics professor from the University of Maryland who, travelling back home, found himself harassed by endless extortion demands. </a:t>
            </a:r>
            <a:endParaRPr lang="en-GB" dirty="0" smtClean="0"/>
          </a:p>
          <a:p>
            <a:r>
              <a:rPr lang="en-GB" dirty="0" smtClean="0"/>
              <a:t>He </a:t>
            </a:r>
            <a:r>
              <a:rPr lang="en-GB" dirty="0"/>
              <a:t>gave the notes to the importuning officials as a polite way of saying no..." </a:t>
            </a:r>
            <a:endParaRPr lang="en-GB" dirty="0" smtClean="0"/>
          </a:p>
          <a:p>
            <a:r>
              <a:rPr lang="en-GB" dirty="0" smtClean="0"/>
              <a:t>There </a:t>
            </a:r>
            <a:r>
              <a:rPr lang="en-GB" dirty="0"/>
              <a:t>are now one million notes in circulation. </a:t>
            </a:r>
            <a:endParaRPr lang="en-GB" dirty="0" smtClean="0"/>
          </a:p>
          <a:p>
            <a:r>
              <a:rPr lang="en-GB" dirty="0" smtClean="0"/>
              <a:t>Apparently</a:t>
            </a:r>
            <a:r>
              <a:rPr lang="en-GB" dirty="0"/>
              <a:t>, according to </a:t>
            </a:r>
            <a:r>
              <a:rPr lang="en-GB" dirty="0">
                <a:hlinkClick r:id="rId2"/>
              </a:rPr>
              <a:t>this article</a:t>
            </a:r>
            <a:r>
              <a:rPr lang="en-GB" dirty="0"/>
              <a:t>, it works. </a:t>
            </a:r>
            <a:endParaRPr lang="en-GB" dirty="0" smtClean="0"/>
          </a:p>
        </p:txBody>
      </p:sp>
    </p:spTree>
    <p:extLst>
      <p:ext uri="{BB962C8B-B14F-4D97-AF65-F5344CB8AC3E}">
        <p14:creationId xmlns:p14="http://schemas.microsoft.com/office/powerpoint/2010/main" val="485858505"/>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GB" dirty="0"/>
              <a:t>ipaidabribe.com</a:t>
            </a:r>
          </a:p>
        </p:txBody>
      </p:sp>
      <p:sp>
        <p:nvSpPr>
          <p:cNvPr id="3" name="Content Placeholder 2"/>
          <p:cNvSpPr>
            <a:spLocks noGrp="1"/>
          </p:cNvSpPr>
          <p:nvPr>
            <p:ph idx="1"/>
          </p:nvPr>
        </p:nvSpPr>
        <p:spPr/>
        <p:txBody>
          <a:bodyPr/>
          <a:lstStyle/>
          <a:p>
            <a:endParaRPr lang="en-GB" dirty="0" smtClean="0"/>
          </a:p>
          <a:p>
            <a:endParaRPr lang="en-GB" dirty="0"/>
          </a:p>
        </p:txBody>
      </p:sp>
      <p:pic>
        <p:nvPicPr>
          <p:cNvPr id="4" name="Picture 3"/>
          <p:cNvPicPr>
            <a:picLocks noChangeAspect="1"/>
          </p:cNvPicPr>
          <p:nvPr/>
        </p:nvPicPr>
        <p:blipFill>
          <a:blip r:embed="rId2"/>
          <a:stretch>
            <a:fillRect/>
          </a:stretch>
        </p:blipFill>
        <p:spPr>
          <a:xfrm>
            <a:off x="1963017" y="1065934"/>
            <a:ext cx="8972550" cy="5619750"/>
          </a:xfrm>
          <a:prstGeom prst="rect">
            <a:avLst/>
          </a:prstGeom>
        </p:spPr>
      </p:pic>
    </p:spTree>
    <p:extLst>
      <p:ext uri="{BB962C8B-B14F-4D97-AF65-F5344CB8AC3E}">
        <p14:creationId xmlns:p14="http://schemas.microsoft.com/office/powerpoint/2010/main" val="1071278407"/>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95437" y="1223962"/>
            <a:ext cx="9001125" cy="4410075"/>
          </a:xfrm>
          <a:prstGeom prst="rect">
            <a:avLst/>
          </a:prstGeom>
        </p:spPr>
      </p:pic>
    </p:spTree>
    <p:extLst>
      <p:ext uri="{BB962C8B-B14F-4D97-AF65-F5344CB8AC3E}">
        <p14:creationId xmlns:p14="http://schemas.microsoft.com/office/powerpoint/2010/main" val="178578826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47825" y="1157287"/>
            <a:ext cx="8896350" cy="4543425"/>
          </a:xfrm>
          <a:prstGeom prst="rect">
            <a:avLst/>
          </a:prstGeom>
        </p:spPr>
      </p:pic>
    </p:spTree>
    <p:extLst>
      <p:ext uri="{BB962C8B-B14F-4D97-AF65-F5344CB8AC3E}">
        <p14:creationId xmlns:p14="http://schemas.microsoft.com/office/powerpoint/2010/main" val="2208201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Estimating the Value of Political Connections</a:t>
            </a:r>
            <a:endParaRPr lang="en-GB" dirty="0"/>
          </a:p>
        </p:txBody>
      </p:sp>
      <p:sp>
        <p:nvSpPr>
          <p:cNvPr id="3" name="Content Placeholder 2"/>
          <p:cNvSpPr>
            <a:spLocks noGrp="1"/>
          </p:cNvSpPr>
          <p:nvPr>
            <p:ph idx="1"/>
          </p:nvPr>
        </p:nvSpPr>
        <p:spPr/>
        <p:txBody>
          <a:bodyPr>
            <a:normAutofit/>
          </a:bodyPr>
          <a:lstStyle/>
          <a:p>
            <a:r>
              <a:rPr lang="en-GB" b="1" dirty="0" smtClean="0"/>
              <a:t>Is connectedness </a:t>
            </a:r>
            <a:r>
              <a:rPr lang="en-GB" b="1" dirty="0"/>
              <a:t>really </a:t>
            </a:r>
            <a:r>
              <a:rPr lang="en-GB" b="1" dirty="0" smtClean="0"/>
              <a:t>a determinant </a:t>
            </a:r>
            <a:r>
              <a:rPr lang="en-GB" b="1" dirty="0"/>
              <a:t>of firm </a:t>
            </a:r>
            <a:r>
              <a:rPr lang="en-GB" b="1" dirty="0" smtClean="0"/>
              <a:t>profits? </a:t>
            </a:r>
          </a:p>
          <a:p>
            <a:pPr lvl="1"/>
            <a:r>
              <a:rPr lang="en-GB" dirty="0"/>
              <a:t>The business </a:t>
            </a:r>
            <a:r>
              <a:rPr lang="en-GB" dirty="0" smtClean="0"/>
              <a:t>dealings of </a:t>
            </a:r>
            <a:r>
              <a:rPr lang="en-GB" dirty="0"/>
              <a:t>President Suharto's children were often cited as </a:t>
            </a:r>
            <a:r>
              <a:rPr lang="en-GB" dirty="0" smtClean="0"/>
              <a:t>evidence</a:t>
            </a:r>
          </a:p>
          <a:p>
            <a:pPr lvl="1"/>
            <a:r>
              <a:rPr lang="en-GB" dirty="0"/>
              <a:t>Suharto family </a:t>
            </a:r>
            <a:r>
              <a:rPr lang="en-GB" dirty="0" smtClean="0"/>
              <a:t>members </a:t>
            </a:r>
            <a:r>
              <a:rPr lang="en-GB" dirty="0"/>
              <a:t>had a reputation for demanding a cut of any company wanting to do business with the government</a:t>
            </a:r>
          </a:p>
          <a:p>
            <a:pPr lvl="1"/>
            <a:endParaRPr lang="en-GB" dirty="0"/>
          </a:p>
          <a:p>
            <a:endParaRPr lang="en-GB" dirty="0"/>
          </a:p>
        </p:txBody>
      </p:sp>
    </p:spTree>
    <p:extLst>
      <p:ext uri="{BB962C8B-B14F-4D97-AF65-F5344CB8AC3E}">
        <p14:creationId xmlns:p14="http://schemas.microsoft.com/office/powerpoint/2010/main" val="3174612822"/>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Cameras in cars in </a:t>
            </a:r>
            <a:r>
              <a:rPr lang="en-GB" dirty="0" smtClean="0"/>
              <a:t>Russia</a:t>
            </a:r>
            <a:endParaRPr lang="en-GB" dirty="0"/>
          </a:p>
        </p:txBody>
      </p:sp>
      <p:sp>
        <p:nvSpPr>
          <p:cNvPr id="3" name="Content Placeholder 2"/>
          <p:cNvSpPr>
            <a:spLocks noGrp="1"/>
          </p:cNvSpPr>
          <p:nvPr>
            <p:ph idx="1"/>
          </p:nvPr>
        </p:nvSpPr>
        <p:spPr/>
        <p:txBody>
          <a:bodyPr>
            <a:normAutofit/>
          </a:bodyPr>
          <a:lstStyle/>
          <a:p>
            <a:pPr fontAlgn="base"/>
            <a:r>
              <a:rPr lang="en-GB" dirty="0" smtClean="0"/>
              <a:t>How </a:t>
            </a:r>
            <a:r>
              <a:rPr lang="en-GB" dirty="0"/>
              <a:t>is it possible that a dozen different motorists around the Russian city of Chelyabinsk were able to capture </a:t>
            </a:r>
            <a:r>
              <a:rPr lang="en-GB" dirty="0">
                <a:hlinkClick r:id="rId2"/>
              </a:rPr>
              <a:t>video </a:t>
            </a:r>
            <a:r>
              <a:rPr lang="en-GB" dirty="0"/>
              <a:t>of a massive meteor flying through the sky? </a:t>
            </a:r>
            <a:endParaRPr lang="en-GB" dirty="0" smtClean="0"/>
          </a:p>
        </p:txBody>
      </p:sp>
    </p:spTree>
    <p:extLst>
      <p:ext uri="{BB962C8B-B14F-4D97-AF65-F5344CB8AC3E}">
        <p14:creationId xmlns:p14="http://schemas.microsoft.com/office/powerpoint/2010/main" val="2566671451"/>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Cameras in cars in </a:t>
            </a:r>
            <a:r>
              <a:rPr lang="en-GB" dirty="0" smtClean="0"/>
              <a:t>Russia</a:t>
            </a:r>
            <a:endParaRPr lang="en-GB" dirty="0"/>
          </a:p>
        </p:txBody>
      </p:sp>
      <p:sp>
        <p:nvSpPr>
          <p:cNvPr id="3" name="Content Placeholder 2"/>
          <p:cNvSpPr>
            <a:spLocks noGrp="1"/>
          </p:cNvSpPr>
          <p:nvPr>
            <p:ph idx="1"/>
          </p:nvPr>
        </p:nvSpPr>
        <p:spPr/>
        <p:txBody>
          <a:bodyPr>
            <a:normAutofit/>
          </a:bodyPr>
          <a:lstStyle/>
          <a:p>
            <a:pPr fontAlgn="base"/>
            <a:r>
              <a:rPr lang="en-GB" dirty="0" smtClean="0"/>
              <a:t>Because </a:t>
            </a:r>
            <a:r>
              <a:rPr lang="en-GB" dirty="0"/>
              <a:t>almost everyone in Russia has a dash-mounted video camera in their car.</a:t>
            </a:r>
          </a:p>
          <a:p>
            <a:pPr fontAlgn="base"/>
            <a:r>
              <a:rPr lang="en-GB" dirty="0" smtClean="0"/>
              <a:t>One </a:t>
            </a:r>
            <a:r>
              <a:rPr lang="en-GB" dirty="0"/>
              <a:t>reason: ensuring justice when it comes to proving accidents on the roads.</a:t>
            </a:r>
          </a:p>
          <a:p>
            <a:r>
              <a:rPr lang="en-GB" dirty="0" smtClean="0"/>
              <a:t>If police </a:t>
            </a:r>
            <a:r>
              <a:rPr lang="en-GB" dirty="0"/>
              <a:t>officers are only on the roads to take bribes, bending traffic laws—or ignoring them completely—to benefit themselves. </a:t>
            </a:r>
            <a:endParaRPr lang="en-GB" dirty="0" smtClean="0"/>
          </a:p>
          <a:p>
            <a:pPr lvl="1"/>
            <a:r>
              <a:rPr lang="en-GB" b="1" dirty="0" smtClean="0"/>
              <a:t>A </a:t>
            </a:r>
            <a:r>
              <a:rPr lang="en-GB" b="1" dirty="0"/>
              <a:t>camera will save you from false accusations.</a:t>
            </a:r>
            <a:r>
              <a:rPr lang="en-GB" b="1" dirty="0" smtClean="0"/>
              <a:t> </a:t>
            </a:r>
            <a:endParaRPr lang="en-GB" b="1" dirty="0"/>
          </a:p>
        </p:txBody>
      </p:sp>
    </p:spTree>
    <p:extLst>
      <p:ext uri="{BB962C8B-B14F-4D97-AF65-F5344CB8AC3E}">
        <p14:creationId xmlns:p14="http://schemas.microsoft.com/office/powerpoint/2010/main" val="1361829623"/>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Insights from Sumo Wrestling</a:t>
            </a:r>
            <a:endParaRPr lang="en-GB" dirty="0"/>
          </a:p>
        </p:txBody>
      </p:sp>
      <p:sp>
        <p:nvSpPr>
          <p:cNvPr id="3" name="Content Placeholder 2"/>
          <p:cNvSpPr>
            <a:spLocks noGrp="1"/>
          </p:cNvSpPr>
          <p:nvPr>
            <p:ph idx="1"/>
          </p:nvPr>
        </p:nvSpPr>
        <p:spPr/>
        <p:txBody>
          <a:bodyPr>
            <a:normAutofit/>
          </a:bodyPr>
          <a:lstStyle/>
          <a:p>
            <a:r>
              <a:rPr lang="en-GB" dirty="0" smtClean="0"/>
              <a:t>"</a:t>
            </a:r>
            <a:r>
              <a:rPr lang="en-GB" dirty="0">
                <a:hlinkClick r:id="rId2"/>
              </a:rPr>
              <a:t>Winning Isn't Everything: Corruption in Sumo </a:t>
            </a:r>
            <a:r>
              <a:rPr lang="en-GB" dirty="0" smtClean="0">
                <a:hlinkClick r:id="rId2"/>
              </a:rPr>
              <a:t>Wrestling</a:t>
            </a:r>
            <a:r>
              <a:rPr lang="en-GB" dirty="0" smtClean="0"/>
              <a:t>" </a:t>
            </a:r>
          </a:p>
          <a:p>
            <a:r>
              <a:rPr lang="en-GB" dirty="0"/>
              <a:t>I</a:t>
            </a:r>
            <a:r>
              <a:rPr lang="en-GB" dirty="0" smtClean="0"/>
              <a:t>f </a:t>
            </a:r>
            <a:r>
              <a:rPr lang="en-GB" dirty="0"/>
              <a:t>corrupt </a:t>
            </a:r>
            <a:r>
              <a:rPr lang="en-GB" dirty="0" smtClean="0"/>
              <a:t>practices thrive in Sumo, no institution is </a:t>
            </a:r>
            <a:r>
              <a:rPr lang="en-GB" dirty="0"/>
              <a:t>safe. </a:t>
            </a:r>
            <a:endParaRPr lang="en-GB" dirty="0" smtClean="0"/>
          </a:p>
          <a:p>
            <a:r>
              <a:rPr lang="en-GB" dirty="0" smtClean="0"/>
              <a:t>Sumo </a:t>
            </a:r>
            <a:r>
              <a:rPr lang="en-GB" dirty="0"/>
              <a:t>wrestling is </a:t>
            </a:r>
            <a:r>
              <a:rPr lang="en-GB" dirty="0" smtClean="0"/>
              <a:t>the </a:t>
            </a:r>
            <a:r>
              <a:rPr lang="en-GB" dirty="0"/>
              <a:t>national sport </a:t>
            </a:r>
            <a:r>
              <a:rPr lang="en-GB" dirty="0" smtClean="0"/>
              <a:t>of Japan</a:t>
            </a:r>
          </a:p>
          <a:p>
            <a:pPr lvl="1"/>
            <a:r>
              <a:rPr lang="en-GB" dirty="0" smtClean="0"/>
              <a:t>a </a:t>
            </a:r>
            <a:r>
              <a:rPr lang="en-GB" dirty="0"/>
              <a:t>2,000-year </a:t>
            </a:r>
            <a:r>
              <a:rPr lang="en-GB" dirty="0" smtClean="0"/>
              <a:t>tradition</a:t>
            </a:r>
          </a:p>
          <a:p>
            <a:pPr lvl="1"/>
            <a:r>
              <a:rPr lang="en-GB" dirty="0" smtClean="0"/>
              <a:t>a focus on honour</a:t>
            </a:r>
            <a:r>
              <a:rPr lang="en-GB" dirty="0"/>
              <a:t>, ritual, and history </a:t>
            </a:r>
            <a:endParaRPr lang="en-GB" dirty="0" smtClean="0"/>
          </a:p>
        </p:txBody>
      </p:sp>
    </p:spTree>
    <p:extLst>
      <p:ext uri="{BB962C8B-B14F-4D97-AF65-F5344CB8AC3E}">
        <p14:creationId xmlns:p14="http://schemas.microsoft.com/office/powerpoint/2010/main" val="175968754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Insights from Sumo Wrestling</a:t>
            </a:r>
            <a:endParaRPr lang="en-GB" dirty="0"/>
          </a:p>
        </p:txBody>
      </p:sp>
      <p:sp>
        <p:nvSpPr>
          <p:cNvPr id="3" name="Content Placeholder 2"/>
          <p:cNvSpPr>
            <a:spLocks noGrp="1"/>
          </p:cNvSpPr>
          <p:nvPr>
            <p:ph idx="1"/>
          </p:nvPr>
        </p:nvSpPr>
        <p:spPr/>
        <p:txBody>
          <a:bodyPr>
            <a:normAutofit/>
          </a:bodyPr>
          <a:lstStyle/>
          <a:p>
            <a:r>
              <a:rPr lang="en-GB" dirty="0" smtClean="0"/>
              <a:t>The key feature that makes it ripe for corruption is a sharp nonlinearity in the payoff function for wrestlers.</a:t>
            </a:r>
          </a:p>
          <a:p>
            <a:pPr lvl="1"/>
            <a:r>
              <a:rPr lang="en-GB" dirty="0" smtClean="0"/>
              <a:t>A tournament involves 66 wrestlers </a:t>
            </a:r>
            <a:r>
              <a:rPr lang="en-GB" dirty="0" err="1" smtClean="0"/>
              <a:t>palying</a:t>
            </a:r>
            <a:r>
              <a:rPr lang="en-GB" dirty="0" smtClean="0"/>
              <a:t> 15 matches. </a:t>
            </a:r>
          </a:p>
          <a:p>
            <a:pPr lvl="1"/>
            <a:r>
              <a:rPr lang="en-GB" dirty="0" smtClean="0"/>
              <a:t>A wrestler who achieves a winning record (8 wins or more, known as </a:t>
            </a:r>
            <a:r>
              <a:rPr lang="en-GB" i="1" dirty="0" err="1" smtClean="0"/>
              <a:t>kachi-koshi</a:t>
            </a:r>
            <a:r>
              <a:rPr lang="en-GB" dirty="0" smtClean="0"/>
              <a:t>) is guaranteed to rise up the official ranking</a:t>
            </a:r>
          </a:p>
        </p:txBody>
      </p:sp>
    </p:spTree>
    <p:extLst>
      <p:ext uri="{BB962C8B-B14F-4D97-AF65-F5344CB8AC3E}">
        <p14:creationId xmlns:p14="http://schemas.microsoft.com/office/powerpoint/2010/main" val="86634462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42799" y="617879"/>
            <a:ext cx="7106401" cy="5622241"/>
          </a:xfrm>
          <a:prstGeom prst="rect">
            <a:avLst/>
          </a:prstGeom>
        </p:spPr>
      </p:pic>
      <p:sp>
        <p:nvSpPr>
          <p:cNvPr id="2" name="Rectangle 1"/>
          <p:cNvSpPr/>
          <p:nvPr/>
        </p:nvSpPr>
        <p:spPr>
          <a:xfrm>
            <a:off x="2621972" y="6287258"/>
            <a:ext cx="7519556" cy="369332"/>
          </a:xfrm>
          <a:prstGeom prst="rect">
            <a:avLst/>
          </a:prstGeom>
        </p:spPr>
        <p:txBody>
          <a:bodyPr wrap="square">
            <a:spAutoFit/>
          </a:bodyPr>
          <a:lstStyle/>
          <a:p>
            <a:pPr lvl="1"/>
            <a:r>
              <a:rPr lang="en-GB" dirty="0"/>
              <a:t>A wrestler’s rank is a source of prestige and basis for salary determination</a:t>
            </a:r>
          </a:p>
        </p:txBody>
      </p:sp>
    </p:spTree>
    <p:extLst>
      <p:ext uri="{BB962C8B-B14F-4D97-AF65-F5344CB8AC3E}">
        <p14:creationId xmlns:p14="http://schemas.microsoft.com/office/powerpoint/2010/main" val="108247963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Insights from Sumo Wrestling</a:t>
            </a:r>
          </a:p>
        </p:txBody>
      </p:sp>
      <p:sp>
        <p:nvSpPr>
          <p:cNvPr id="3" name="Content Placeholder 2"/>
          <p:cNvSpPr>
            <a:spLocks noGrp="1"/>
          </p:cNvSpPr>
          <p:nvPr>
            <p:ph idx="1"/>
          </p:nvPr>
        </p:nvSpPr>
        <p:spPr/>
        <p:txBody>
          <a:bodyPr/>
          <a:lstStyle/>
          <a:p>
            <a:r>
              <a:rPr lang="en-GB" dirty="0"/>
              <a:t>W</a:t>
            </a:r>
            <a:r>
              <a:rPr lang="en-GB" dirty="0" smtClean="0"/>
              <a:t>restler entering the final </a:t>
            </a:r>
            <a:r>
              <a:rPr lang="en-GB" dirty="0"/>
              <a:t>match of a tournament with a </a:t>
            </a:r>
            <a:r>
              <a:rPr lang="en-GB" dirty="0" smtClean="0"/>
              <a:t>7-7 record </a:t>
            </a:r>
            <a:r>
              <a:rPr lang="en-GB" dirty="0"/>
              <a:t>has far more to gain from a victory </a:t>
            </a:r>
            <a:r>
              <a:rPr lang="en-GB" dirty="0" smtClean="0"/>
              <a:t>than an </a:t>
            </a:r>
            <a:r>
              <a:rPr lang="en-GB" dirty="0"/>
              <a:t>opponent with a record </a:t>
            </a:r>
            <a:r>
              <a:rPr lang="en-GB" dirty="0" smtClean="0"/>
              <a:t>of 8-6 </a:t>
            </a:r>
            <a:r>
              <a:rPr lang="en-GB" dirty="0"/>
              <a:t>has </a:t>
            </a:r>
            <a:r>
              <a:rPr lang="en-GB" dirty="0" smtClean="0"/>
              <a:t>to lose.</a:t>
            </a:r>
          </a:p>
        </p:txBody>
      </p:sp>
      <p:pic>
        <p:nvPicPr>
          <p:cNvPr id="3074" name="Picture 2" descr="http://www.japan-guide.com/g8/2080_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8521" y="2811461"/>
            <a:ext cx="6191250" cy="3667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505590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42799" y="617879"/>
            <a:ext cx="7106401" cy="5622241"/>
          </a:xfrm>
          <a:prstGeom prst="rect">
            <a:avLst/>
          </a:prstGeom>
        </p:spPr>
      </p:pic>
      <p:sp>
        <p:nvSpPr>
          <p:cNvPr id="2" name="Rectangle 1"/>
          <p:cNvSpPr/>
          <p:nvPr/>
        </p:nvSpPr>
        <p:spPr>
          <a:xfrm>
            <a:off x="2621972" y="6287258"/>
            <a:ext cx="7519556" cy="369332"/>
          </a:xfrm>
          <a:prstGeom prst="rect">
            <a:avLst/>
          </a:prstGeom>
        </p:spPr>
        <p:txBody>
          <a:bodyPr wrap="square">
            <a:spAutoFit/>
          </a:bodyPr>
          <a:lstStyle/>
          <a:p>
            <a:pPr lvl="1"/>
            <a:r>
              <a:rPr lang="en-GB" dirty="0"/>
              <a:t>A wrestler’s rank is a source of prestige and basis for salary determination</a:t>
            </a:r>
          </a:p>
        </p:txBody>
      </p:sp>
      <p:cxnSp>
        <p:nvCxnSpPr>
          <p:cNvPr id="5" name="Straight Arrow Connector 4"/>
          <p:cNvCxnSpPr/>
          <p:nvPr/>
        </p:nvCxnSpPr>
        <p:spPr>
          <a:xfrm>
            <a:off x="8666018" y="1600200"/>
            <a:ext cx="0" cy="3429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flipV="1">
            <a:off x="7886700" y="1943100"/>
            <a:ext cx="22860" cy="140589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9649200" y="1999714"/>
            <a:ext cx="2428009" cy="646331"/>
          </a:xfrm>
          <a:prstGeom prst="rect">
            <a:avLst/>
          </a:prstGeom>
        </p:spPr>
        <p:txBody>
          <a:bodyPr wrap="square">
            <a:spAutoFit/>
          </a:bodyPr>
          <a:lstStyle/>
          <a:p>
            <a:r>
              <a:rPr lang="en-GB" dirty="0" smtClean="0"/>
              <a:t>Red gain much bigger than blue loss</a:t>
            </a:r>
            <a:endParaRPr lang="en-GB" dirty="0"/>
          </a:p>
        </p:txBody>
      </p:sp>
    </p:spTree>
    <p:extLst>
      <p:ext uri="{BB962C8B-B14F-4D97-AF65-F5344CB8AC3E}">
        <p14:creationId xmlns:p14="http://schemas.microsoft.com/office/powerpoint/2010/main" val="293560628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847214" y="760391"/>
            <a:ext cx="8865518" cy="5505328"/>
          </a:xfrm>
          <a:prstGeom prst="rect">
            <a:avLst/>
          </a:prstGeom>
        </p:spPr>
      </p:pic>
      <p:sp>
        <p:nvSpPr>
          <p:cNvPr id="5" name="Rectangle 4"/>
          <p:cNvSpPr/>
          <p:nvPr/>
        </p:nvSpPr>
        <p:spPr>
          <a:xfrm>
            <a:off x="8688383" y="4094105"/>
            <a:ext cx="2344883" cy="1477328"/>
          </a:xfrm>
          <a:prstGeom prst="rect">
            <a:avLst/>
          </a:prstGeom>
        </p:spPr>
        <p:txBody>
          <a:bodyPr wrap="square">
            <a:spAutoFit/>
          </a:bodyPr>
          <a:lstStyle/>
          <a:p>
            <a:r>
              <a:rPr lang="en-GB" dirty="0" smtClean="0">
                <a:latin typeface="RealpageTIM11"/>
              </a:rPr>
              <a:t>26% of </a:t>
            </a:r>
            <a:r>
              <a:rPr lang="en-GB" dirty="0">
                <a:latin typeface="RealpageTIM11"/>
              </a:rPr>
              <a:t>all wrestlers </a:t>
            </a:r>
            <a:r>
              <a:rPr lang="en-GB" dirty="0" smtClean="0">
                <a:latin typeface="RealpageTIM11"/>
              </a:rPr>
              <a:t>finish with exactly 8 wins</a:t>
            </a:r>
            <a:r>
              <a:rPr lang="en-GB" dirty="0">
                <a:latin typeface="RealpageTIM11"/>
              </a:rPr>
              <a:t>, compared to only </a:t>
            </a:r>
            <a:r>
              <a:rPr lang="en-GB" dirty="0" smtClean="0">
                <a:latin typeface="RealpageTIM11"/>
              </a:rPr>
              <a:t>12.2% with 7wins</a:t>
            </a:r>
            <a:r>
              <a:rPr lang="en-GB" dirty="0">
                <a:latin typeface="RealpageTIM11"/>
              </a:rPr>
              <a:t>.</a:t>
            </a:r>
            <a:endParaRPr lang="en-GB" dirty="0"/>
          </a:p>
        </p:txBody>
      </p:sp>
    </p:spTree>
    <p:extLst>
      <p:ext uri="{BB962C8B-B14F-4D97-AF65-F5344CB8AC3E}">
        <p14:creationId xmlns:p14="http://schemas.microsoft.com/office/powerpoint/2010/main" val="290036338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847214" y="760391"/>
            <a:ext cx="8865518" cy="5505328"/>
          </a:xfrm>
          <a:prstGeom prst="rect">
            <a:avLst/>
          </a:prstGeom>
        </p:spPr>
      </p:pic>
      <p:sp>
        <p:nvSpPr>
          <p:cNvPr id="5" name="Rectangle 4"/>
          <p:cNvSpPr/>
          <p:nvPr/>
        </p:nvSpPr>
        <p:spPr>
          <a:xfrm>
            <a:off x="8688383" y="4094105"/>
            <a:ext cx="2344883" cy="1477328"/>
          </a:xfrm>
          <a:prstGeom prst="rect">
            <a:avLst/>
          </a:prstGeom>
        </p:spPr>
        <p:txBody>
          <a:bodyPr wrap="square">
            <a:spAutoFit/>
          </a:bodyPr>
          <a:lstStyle/>
          <a:p>
            <a:r>
              <a:rPr lang="en-GB" dirty="0" smtClean="0">
                <a:latin typeface="RealpageTIM11"/>
              </a:rPr>
              <a:t>26% of </a:t>
            </a:r>
            <a:r>
              <a:rPr lang="en-GB" dirty="0">
                <a:latin typeface="RealpageTIM11"/>
              </a:rPr>
              <a:t>all wrestlers </a:t>
            </a:r>
            <a:r>
              <a:rPr lang="en-GB" dirty="0" smtClean="0">
                <a:latin typeface="RealpageTIM11"/>
              </a:rPr>
              <a:t>finish with exactly 8 wins</a:t>
            </a:r>
            <a:r>
              <a:rPr lang="en-GB" dirty="0">
                <a:latin typeface="RealpageTIM11"/>
              </a:rPr>
              <a:t>, compared to only </a:t>
            </a:r>
            <a:r>
              <a:rPr lang="en-GB" dirty="0" smtClean="0">
                <a:latin typeface="RealpageTIM11"/>
              </a:rPr>
              <a:t>12.2% with 7wins</a:t>
            </a:r>
            <a:r>
              <a:rPr lang="en-GB" dirty="0">
                <a:latin typeface="RealpageTIM11"/>
              </a:rPr>
              <a:t>.</a:t>
            </a:r>
            <a:endParaRPr lang="en-GB" dirty="0"/>
          </a:p>
        </p:txBody>
      </p:sp>
      <p:sp>
        <p:nvSpPr>
          <p:cNvPr id="6" name="Isosceles Triangle 5"/>
          <p:cNvSpPr/>
          <p:nvPr/>
        </p:nvSpPr>
        <p:spPr>
          <a:xfrm>
            <a:off x="5704609" y="1690688"/>
            <a:ext cx="311727" cy="66804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9857986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Insights from Sumo Wrestling</a:t>
            </a:r>
          </a:p>
        </p:txBody>
      </p:sp>
      <p:sp>
        <p:nvSpPr>
          <p:cNvPr id="3" name="Content Placeholder 2"/>
          <p:cNvSpPr>
            <a:spLocks noGrp="1"/>
          </p:cNvSpPr>
          <p:nvPr>
            <p:ph idx="1"/>
          </p:nvPr>
        </p:nvSpPr>
        <p:spPr/>
        <p:txBody>
          <a:bodyPr/>
          <a:lstStyle/>
          <a:p>
            <a:r>
              <a:rPr lang="en-GB" dirty="0"/>
              <a:t>Those wrestlers who are on the margin for achieving the eighth win may exert greater effort because their reward for winning is larger.</a:t>
            </a:r>
          </a:p>
          <a:p>
            <a:r>
              <a:rPr lang="en-GB" dirty="0" smtClean="0"/>
              <a:t>Yet match rigging disappears </a:t>
            </a:r>
            <a:r>
              <a:rPr lang="en-GB" dirty="0"/>
              <a:t>during times of increased media scrutiny</a:t>
            </a:r>
          </a:p>
          <a:p>
            <a:endParaRPr lang="en-GB" dirty="0"/>
          </a:p>
        </p:txBody>
      </p:sp>
    </p:spTree>
    <p:extLst>
      <p:ext uri="{BB962C8B-B14F-4D97-AF65-F5344CB8AC3E}">
        <p14:creationId xmlns:p14="http://schemas.microsoft.com/office/powerpoint/2010/main" val="1904344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Estimating the Value of Political Connections</a:t>
            </a:r>
            <a:endParaRPr lang="en-GB" dirty="0"/>
          </a:p>
        </p:txBody>
      </p:sp>
      <p:sp>
        <p:nvSpPr>
          <p:cNvPr id="3" name="Content Placeholder 2"/>
          <p:cNvSpPr>
            <a:spLocks noGrp="1"/>
          </p:cNvSpPr>
          <p:nvPr>
            <p:ph idx="1"/>
          </p:nvPr>
        </p:nvSpPr>
        <p:spPr/>
        <p:txBody>
          <a:bodyPr>
            <a:normAutofit/>
          </a:bodyPr>
          <a:lstStyle/>
          <a:p>
            <a:r>
              <a:rPr lang="en-GB" dirty="0" smtClean="0"/>
              <a:t>Mandala Putra Suharto, aka Tommy</a:t>
            </a:r>
          </a:p>
          <a:p>
            <a:pPr lvl="1"/>
            <a:r>
              <a:rPr lang="en-GB" dirty="0" smtClean="0"/>
              <a:t>Driving around Jakarta in Rolls Royce</a:t>
            </a:r>
          </a:p>
          <a:p>
            <a:pPr lvl="1"/>
            <a:r>
              <a:rPr lang="en-GB" dirty="0" smtClean="0"/>
              <a:t>Multimillion vacation homes scattered across the globe</a:t>
            </a:r>
          </a:p>
          <a:p>
            <a:pPr lvl="1"/>
            <a:r>
              <a:rPr lang="en-GB" dirty="0" smtClean="0"/>
              <a:t>Playboy indulgences</a:t>
            </a:r>
          </a:p>
          <a:p>
            <a:pPr marL="0" indent="0">
              <a:buNone/>
            </a:pPr>
            <a:endParaRPr lang="en-GB" b="1" dirty="0" smtClean="0"/>
          </a:p>
          <a:p>
            <a:r>
              <a:rPr lang="en-GB" b="1" dirty="0" smtClean="0"/>
              <a:t>Where did he get the cash? </a:t>
            </a:r>
          </a:p>
          <a:p>
            <a:pPr lvl="1"/>
            <a:r>
              <a:rPr lang="en-GB" dirty="0" smtClean="0"/>
              <a:t>Corporate empire covering every facet of Indonesia's economy</a:t>
            </a:r>
          </a:p>
          <a:p>
            <a:pPr lvl="2"/>
            <a:r>
              <a:rPr lang="en-GB" dirty="0" smtClean="0"/>
              <a:t>Cigarettes, television broadcast, automobiles</a:t>
            </a:r>
          </a:p>
          <a:p>
            <a:pPr lvl="2"/>
            <a:r>
              <a:rPr lang="en-GB" dirty="0" smtClean="0"/>
              <a:t>His </a:t>
            </a:r>
            <a:r>
              <a:rPr lang="en-GB" dirty="0"/>
              <a:t>c</a:t>
            </a:r>
            <a:r>
              <a:rPr lang="en-GB" dirty="0" smtClean="0"/>
              <a:t>ompanies make products and his share is huge</a:t>
            </a:r>
          </a:p>
        </p:txBody>
      </p:sp>
      <p:pic>
        <p:nvPicPr>
          <p:cNvPr id="2050" name="Picture 2" descr="http://news.bbc.co.uk/olmedia/925000/images/_925992_food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5893" y="1825625"/>
            <a:ext cx="28575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8097758"/>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Insights from Sumo Wrestling</a:t>
            </a:r>
          </a:p>
        </p:txBody>
      </p:sp>
      <p:sp>
        <p:nvSpPr>
          <p:cNvPr id="3" name="Content Placeholder 2"/>
          <p:cNvSpPr>
            <a:spLocks noGrp="1"/>
          </p:cNvSpPr>
          <p:nvPr>
            <p:ph idx="1"/>
          </p:nvPr>
        </p:nvSpPr>
        <p:spPr/>
        <p:txBody>
          <a:bodyPr/>
          <a:lstStyle/>
          <a:p>
            <a:r>
              <a:rPr lang="en-GB" dirty="0"/>
              <a:t>Removing this distortion to </a:t>
            </a:r>
            <a:r>
              <a:rPr lang="en-GB" dirty="0" smtClean="0"/>
              <a:t>incentives (the non-linearity) would eliminate </a:t>
            </a:r>
            <a:r>
              <a:rPr lang="en-GB" dirty="0"/>
              <a:t>the </a:t>
            </a:r>
            <a:r>
              <a:rPr lang="en-GB" dirty="0" smtClean="0"/>
              <a:t>benefits </a:t>
            </a:r>
            <a:r>
              <a:rPr lang="en-GB" dirty="0"/>
              <a:t>of corruption. </a:t>
            </a:r>
            <a:endParaRPr lang="en-GB" dirty="0" smtClean="0"/>
          </a:p>
          <a:p>
            <a:pPr lvl="1"/>
            <a:r>
              <a:rPr lang="en-GB" dirty="0" smtClean="0"/>
              <a:t>The same way removing varying tariffs</a:t>
            </a:r>
          </a:p>
          <a:p>
            <a:r>
              <a:rPr lang="en-GB" dirty="0" smtClean="0"/>
              <a:t>Match </a:t>
            </a:r>
            <a:r>
              <a:rPr lang="en-GB" dirty="0"/>
              <a:t>rigging appears to be sensitive to </a:t>
            </a:r>
            <a:r>
              <a:rPr lang="en-GB" dirty="0" smtClean="0"/>
              <a:t>the costs </a:t>
            </a:r>
            <a:r>
              <a:rPr lang="en-GB" dirty="0"/>
              <a:t>of </a:t>
            </a:r>
            <a:r>
              <a:rPr lang="en-GB" dirty="0" smtClean="0"/>
              <a:t>detection.</a:t>
            </a:r>
          </a:p>
          <a:p>
            <a:pPr lvl="1"/>
            <a:r>
              <a:rPr lang="en-GB" dirty="0" smtClean="0"/>
              <a:t>Increased </a:t>
            </a:r>
            <a:r>
              <a:rPr lang="en-GB" b="1" dirty="0"/>
              <a:t>media </a:t>
            </a:r>
            <a:r>
              <a:rPr lang="en-GB" b="1" dirty="0" smtClean="0"/>
              <a:t>scrutiny </a:t>
            </a:r>
            <a:r>
              <a:rPr lang="en-GB" dirty="0" smtClean="0"/>
              <a:t>alone </a:t>
            </a:r>
            <a:r>
              <a:rPr lang="en-GB" dirty="0"/>
              <a:t>is </a:t>
            </a:r>
            <a:r>
              <a:rPr lang="en-GB" dirty="0" smtClean="0"/>
              <a:t>sufficient </a:t>
            </a:r>
            <a:r>
              <a:rPr lang="en-GB" dirty="0"/>
              <a:t>to eliminate the </a:t>
            </a:r>
            <a:r>
              <a:rPr lang="en-GB" dirty="0" smtClean="0"/>
              <a:t>collusive behaviour</a:t>
            </a:r>
            <a:r>
              <a:rPr lang="en-GB" dirty="0"/>
              <a:t>.</a:t>
            </a:r>
          </a:p>
        </p:txBody>
      </p:sp>
    </p:spTree>
    <p:extLst>
      <p:ext uri="{BB962C8B-B14F-4D97-AF65-F5344CB8AC3E}">
        <p14:creationId xmlns:p14="http://schemas.microsoft.com/office/powerpoint/2010/main" val="243001509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Outro: Does corruption really matter?</a:t>
            </a:r>
            <a:endParaRPr lang="en-GB" dirty="0"/>
          </a:p>
        </p:txBody>
      </p:sp>
      <p:sp>
        <p:nvSpPr>
          <p:cNvPr id="3" name="Content Placeholder 2"/>
          <p:cNvSpPr>
            <a:spLocks noGrp="1"/>
          </p:cNvSpPr>
          <p:nvPr>
            <p:ph idx="1"/>
          </p:nvPr>
        </p:nvSpPr>
        <p:spPr/>
        <p:txBody>
          <a:bodyPr>
            <a:normAutofit/>
          </a:bodyPr>
          <a:lstStyle/>
          <a:p>
            <a:r>
              <a:rPr lang="en-GB" dirty="0"/>
              <a:t>There is only one brewery in </a:t>
            </a:r>
            <a:r>
              <a:rPr lang="en-GB" dirty="0" smtClean="0"/>
              <a:t>Madagascar: Three </a:t>
            </a:r>
            <a:r>
              <a:rPr lang="en-GB" dirty="0"/>
              <a:t>Horses Beer (THB). </a:t>
            </a:r>
            <a:endParaRPr lang="en-GB" dirty="0" smtClean="0"/>
          </a:p>
          <a:p>
            <a:pPr lvl="1"/>
            <a:r>
              <a:rPr lang="en-GB" dirty="0" smtClean="0"/>
              <a:t>Pilsner</a:t>
            </a:r>
            <a:r>
              <a:rPr lang="en-GB" dirty="0"/>
              <a:t>, a tad sweet, a bit </a:t>
            </a:r>
            <a:r>
              <a:rPr lang="en-GB" dirty="0" smtClean="0"/>
              <a:t>chemical.</a:t>
            </a:r>
          </a:p>
          <a:p>
            <a:r>
              <a:rPr lang="en-GB" dirty="0"/>
              <a:t>A brewer from Mauritius tried to enter the market. </a:t>
            </a:r>
          </a:p>
          <a:p>
            <a:pPr lvl="1"/>
            <a:r>
              <a:rPr lang="en-GB" dirty="0"/>
              <a:t>It built a new brewery outside the capital</a:t>
            </a:r>
          </a:p>
          <a:p>
            <a:pPr lvl="1"/>
            <a:r>
              <a:rPr lang="en-GB" dirty="0"/>
              <a:t>Started a massive ad campaign to launch its beer. </a:t>
            </a:r>
          </a:p>
          <a:p>
            <a:pPr marL="228600" lvl="1">
              <a:spcBef>
                <a:spcPts val="1000"/>
              </a:spcBef>
            </a:pPr>
            <a:r>
              <a:rPr lang="en-GB" dirty="0" smtClean="0"/>
              <a:t>Two </a:t>
            </a:r>
            <a:r>
              <a:rPr lang="en-GB" dirty="0"/>
              <a:t>days before the opening of the factory, two official documents were missing and the factory could not start producing. </a:t>
            </a:r>
            <a:endParaRPr lang="en-GB" dirty="0" smtClean="0"/>
          </a:p>
          <a:p>
            <a:pPr marL="228600" lvl="1">
              <a:spcBef>
                <a:spcPts val="1000"/>
              </a:spcBef>
            </a:pPr>
            <a:r>
              <a:rPr lang="en-GB" dirty="0" smtClean="0"/>
              <a:t>Rumour </a:t>
            </a:r>
            <a:r>
              <a:rPr lang="en-GB" dirty="0"/>
              <a:t>has it THB gave a €2 million bribe to government officials to retain the beer monopoly. </a:t>
            </a:r>
            <a:endParaRPr lang="en-GB" dirty="0" smtClean="0"/>
          </a:p>
          <a:p>
            <a:pPr marL="228600" lvl="1" algn="ctr">
              <a:spcBef>
                <a:spcPts val="1000"/>
              </a:spcBef>
            </a:pPr>
            <a:r>
              <a:rPr lang="en-GB" dirty="0" smtClean="0"/>
              <a:t>Corruption </a:t>
            </a:r>
            <a:r>
              <a:rPr lang="en-GB" dirty="0" smtClean="0">
                <a:sym typeface="Wingdings" panose="05000000000000000000" pitchFamily="2" charset="2"/>
              </a:rPr>
              <a:t> Only one beer brand</a:t>
            </a:r>
            <a:endParaRPr lang="en-GB" dirty="0"/>
          </a:p>
        </p:txBody>
      </p:sp>
    </p:spTree>
    <p:extLst>
      <p:ext uri="{BB962C8B-B14F-4D97-AF65-F5344CB8AC3E}">
        <p14:creationId xmlns:p14="http://schemas.microsoft.com/office/powerpoint/2010/main" val="30495687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Estimating the Value of Political Connections</a:t>
            </a:r>
            <a:endParaRPr lang="en-GB" dirty="0"/>
          </a:p>
        </p:txBody>
      </p:sp>
      <p:sp>
        <p:nvSpPr>
          <p:cNvPr id="3" name="Content Placeholder 2"/>
          <p:cNvSpPr>
            <a:spLocks noGrp="1"/>
          </p:cNvSpPr>
          <p:nvPr>
            <p:ph idx="1"/>
          </p:nvPr>
        </p:nvSpPr>
        <p:spPr/>
        <p:txBody>
          <a:bodyPr/>
          <a:lstStyle/>
          <a:p>
            <a:r>
              <a:rPr lang="en-GB" dirty="0" smtClean="0"/>
              <a:t>Two questions:</a:t>
            </a:r>
          </a:p>
          <a:p>
            <a:pPr lvl="1"/>
            <a:r>
              <a:rPr lang="en-GB" dirty="0" smtClean="0"/>
              <a:t>Which firms are politically connected?</a:t>
            </a:r>
          </a:p>
          <a:p>
            <a:pPr lvl="1"/>
            <a:r>
              <a:rPr lang="en-GB" dirty="0" smtClean="0"/>
              <a:t>Are connections really key to profits?</a:t>
            </a:r>
            <a:endParaRPr lang="en-GB" dirty="0"/>
          </a:p>
        </p:txBody>
      </p:sp>
    </p:spTree>
    <p:extLst>
      <p:ext uri="{BB962C8B-B14F-4D97-AF65-F5344CB8AC3E}">
        <p14:creationId xmlns:p14="http://schemas.microsoft.com/office/powerpoint/2010/main" val="33539108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Estimating the Value of Political Connections</a:t>
            </a:r>
            <a:endParaRPr lang="en-GB" dirty="0"/>
          </a:p>
        </p:txBody>
      </p:sp>
      <p:sp>
        <p:nvSpPr>
          <p:cNvPr id="3" name="Content Placeholder 2"/>
          <p:cNvSpPr>
            <a:spLocks noGrp="1"/>
          </p:cNvSpPr>
          <p:nvPr>
            <p:ph idx="1"/>
          </p:nvPr>
        </p:nvSpPr>
        <p:spPr/>
        <p:txBody>
          <a:bodyPr>
            <a:normAutofit/>
          </a:bodyPr>
          <a:lstStyle/>
          <a:p>
            <a:r>
              <a:rPr lang="en-GB" dirty="0" smtClean="0"/>
              <a:t>Two questions:</a:t>
            </a:r>
          </a:p>
          <a:p>
            <a:pPr lvl="1"/>
            <a:r>
              <a:rPr lang="en-GB" dirty="0" smtClean="0"/>
              <a:t>Which firms are politically connected?</a:t>
            </a:r>
          </a:p>
          <a:p>
            <a:r>
              <a:rPr lang="en-GB" dirty="0"/>
              <a:t>Suharto Dependency Index (1995) developed by the Castle Group, a </a:t>
            </a:r>
            <a:r>
              <a:rPr lang="en-GB" dirty="0" smtClean="0"/>
              <a:t>consulting </a:t>
            </a:r>
            <a:r>
              <a:rPr lang="en-GB" dirty="0"/>
              <a:t>firm in </a:t>
            </a:r>
            <a:r>
              <a:rPr lang="en-GB" dirty="0" smtClean="0"/>
              <a:t>Jakarta</a:t>
            </a:r>
          </a:p>
          <a:p>
            <a:pPr lvl="1"/>
            <a:r>
              <a:rPr lang="en-GB" dirty="0" smtClean="0"/>
              <a:t>Numerical </a:t>
            </a:r>
            <a:r>
              <a:rPr lang="en-GB" dirty="0"/>
              <a:t>rating of the degree to which each of the 25 largest industrial groups in Indonesia is dependent on political </a:t>
            </a:r>
            <a:r>
              <a:rPr lang="en-GB" dirty="0" smtClean="0"/>
              <a:t>connections</a:t>
            </a:r>
          </a:p>
          <a:p>
            <a:pPr lvl="1"/>
            <a:r>
              <a:rPr lang="en-GB" dirty="0" smtClean="0"/>
              <a:t>Most </a:t>
            </a:r>
            <a:r>
              <a:rPr lang="en-GB" dirty="0"/>
              <a:t>of these groups have multiple companies listed on the Jakarta Stock </a:t>
            </a:r>
            <a:r>
              <a:rPr lang="en-GB" dirty="0" smtClean="0"/>
              <a:t>Exchange, </a:t>
            </a:r>
            <a:r>
              <a:rPr lang="en-GB" dirty="0"/>
              <a:t>yielding a </a:t>
            </a:r>
            <a:r>
              <a:rPr lang="en-GB" dirty="0" smtClean="0"/>
              <a:t>sample </a:t>
            </a:r>
            <a:r>
              <a:rPr lang="en-GB" dirty="0"/>
              <a:t>of </a:t>
            </a:r>
            <a:r>
              <a:rPr lang="en-GB" b="1" dirty="0"/>
              <a:t>79 </a:t>
            </a:r>
            <a:r>
              <a:rPr lang="en-GB" b="1" dirty="0" smtClean="0"/>
              <a:t>firms</a:t>
            </a:r>
          </a:p>
          <a:p>
            <a:pPr lvl="1"/>
            <a:r>
              <a:rPr lang="en-GB" dirty="0" smtClean="0"/>
              <a:t>Companies </a:t>
            </a:r>
            <a:r>
              <a:rPr lang="en-GB" dirty="0"/>
              <a:t>affiliated with </a:t>
            </a:r>
            <a:r>
              <a:rPr lang="en-GB" dirty="0" smtClean="0"/>
              <a:t>Suharto's children received </a:t>
            </a:r>
            <a:r>
              <a:rPr lang="en-GB" dirty="0"/>
              <a:t>a score of </a:t>
            </a:r>
            <a:r>
              <a:rPr lang="en-GB" dirty="0" smtClean="0"/>
              <a:t>5, </a:t>
            </a:r>
            <a:r>
              <a:rPr lang="en-GB" dirty="0"/>
              <a:t>as did those owned by </a:t>
            </a:r>
            <a:r>
              <a:rPr lang="en-GB" dirty="0" err="1"/>
              <a:t>longtime</a:t>
            </a:r>
            <a:r>
              <a:rPr lang="en-GB" dirty="0"/>
              <a:t> Suharto </a:t>
            </a:r>
            <a:r>
              <a:rPr lang="en-GB" dirty="0" smtClean="0"/>
              <a:t>allies</a:t>
            </a:r>
          </a:p>
        </p:txBody>
      </p:sp>
    </p:spTree>
    <p:extLst>
      <p:ext uri="{BB962C8B-B14F-4D97-AF65-F5344CB8AC3E}">
        <p14:creationId xmlns:p14="http://schemas.microsoft.com/office/powerpoint/2010/main" val="4416575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Estimating the Value of Political Connections</a:t>
            </a:r>
            <a:endParaRPr lang="en-GB" dirty="0"/>
          </a:p>
        </p:txBody>
      </p:sp>
      <p:sp>
        <p:nvSpPr>
          <p:cNvPr id="3" name="Content Placeholder 2"/>
          <p:cNvSpPr>
            <a:spLocks noGrp="1"/>
          </p:cNvSpPr>
          <p:nvPr>
            <p:ph idx="1"/>
          </p:nvPr>
        </p:nvSpPr>
        <p:spPr/>
        <p:txBody>
          <a:bodyPr/>
          <a:lstStyle/>
          <a:p>
            <a:r>
              <a:rPr lang="en-GB" dirty="0" smtClean="0"/>
              <a:t>Two questions:</a:t>
            </a:r>
          </a:p>
          <a:p>
            <a:pPr lvl="1"/>
            <a:r>
              <a:rPr lang="en-GB" dirty="0" smtClean="0"/>
              <a:t>Are connections really key to profits?</a:t>
            </a:r>
            <a:endParaRPr lang="en-GB" dirty="0"/>
          </a:p>
        </p:txBody>
      </p:sp>
    </p:spTree>
    <p:extLst>
      <p:ext uri="{BB962C8B-B14F-4D97-AF65-F5344CB8AC3E}">
        <p14:creationId xmlns:p14="http://schemas.microsoft.com/office/powerpoint/2010/main" val="22704496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Estimating the Value of Political Connections</a:t>
            </a:r>
            <a:endParaRPr lang="en-GB" dirty="0"/>
          </a:p>
        </p:txBody>
      </p:sp>
      <p:sp>
        <p:nvSpPr>
          <p:cNvPr id="3" name="Content Placeholder 2"/>
          <p:cNvSpPr>
            <a:spLocks noGrp="1"/>
          </p:cNvSpPr>
          <p:nvPr>
            <p:ph idx="1"/>
          </p:nvPr>
        </p:nvSpPr>
        <p:spPr/>
        <p:txBody>
          <a:bodyPr/>
          <a:lstStyle/>
          <a:p>
            <a:r>
              <a:rPr lang="en-GB" dirty="0" smtClean="0"/>
              <a:t>Two questions:</a:t>
            </a:r>
          </a:p>
          <a:p>
            <a:pPr lvl="1"/>
            <a:r>
              <a:rPr lang="en-GB" dirty="0" smtClean="0"/>
              <a:t>Are connections really key to profits?</a:t>
            </a:r>
          </a:p>
          <a:p>
            <a:pPr lvl="1"/>
            <a:r>
              <a:rPr lang="en-GB" dirty="0" smtClean="0"/>
              <a:t>Connected companies may perform better, but that may be because they ARE better, not because of their connections</a:t>
            </a:r>
          </a:p>
          <a:p>
            <a:pPr lvl="1"/>
            <a:r>
              <a:rPr lang="en-GB" dirty="0" smtClean="0"/>
              <a:t>We need to know what happens when these companies </a:t>
            </a:r>
            <a:r>
              <a:rPr lang="en-GB" b="1" i="1" dirty="0" smtClean="0"/>
              <a:t>lose</a:t>
            </a:r>
            <a:r>
              <a:rPr lang="en-GB" dirty="0" smtClean="0"/>
              <a:t> their connection</a:t>
            </a:r>
          </a:p>
          <a:p>
            <a:pPr lvl="1"/>
            <a:r>
              <a:rPr lang="en-GB" dirty="0" smtClean="0"/>
              <a:t>This is revealed by stock market reactions to Suharto’s health</a:t>
            </a:r>
          </a:p>
          <a:p>
            <a:pPr lvl="2"/>
            <a:r>
              <a:rPr lang="en-GB" dirty="0" smtClean="0"/>
              <a:t>(</a:t>
            </a:r>
            <a:r>
              <a:rPr lang="en-GB" dirty="0"/>
              <a:t>Stock prices are a measure of a firm’s future </a:t>
            </a:r>
            <a:r>
              <a:rPr lang="en-GB" dirty="0" smtClean="0"/>
              <a:t>profits)</a:t>
            </a:r>
            <a:endParaRPr lang="en-GB" dirty="0"/>
          </a:p>
        </p:txBody>
      </p:sp>
    </p:spTree>
    <p:extLst>
      <p:ext uri="{BB962C8B-B14F-4D97-AF65-F5344CB8AC3E}">
        <p14:creationId xmlns:p14="http://schemas.microsoft.com/office/powerpoint/2010/main" val="26830723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Estimating the Value of Political Connections</a:t>
            </a:r>
            <a:endParaRPr lang="en-GB" dirty="0"/>
          </a:p>
        </p:txBody>
      </p:sp>
      <p:sp>
        <p:nvSpPr>
          <p:cNvPr id="3" name="Content Placeholder 2"/>
          <p:cNvSpPr>
            <a:spLocks noGrp="1"/>
          </p:cNvSpPr>
          <p:nvPr>
            <p:ph idx="1"/>
          </p:nvPr>
        </p:nvSpPr>
        <p:spPr/>
        <p:txBody>
          <a:bodyPr>
            <a:normAutofit/>
          </a:bodyPr>
          <a:lstStyle/>
          <a:p>
            <a:pPr marL="228600" lvl="1">
              <a:spcBef>
                <a:spcPts val="1000"/>
              </a:spcBef>
            </a:pPr>
            <a:r>
              <a:rPr lang="en-GB" dirty="0"/>
              <a:t>4 July 1996</a:t>
            </a:r>
          </a:p>
          <a:p>
            <a:r>
              <a:rPr lang="en-GB" dirty="0" smtClean="0"/>
              <a:t>News that Suharto is traveling to Germany for a health check up</a:t>
            </a:r>
          </a:p>
          <a:p>
            <a:r>
              <a:rPr lang="en-GB" dirty="0" smtClean="0"/>
              <a:t>Rumours of stroke, surgery</a:t>
            </a:r>
          </a:p>
        </p:txBody>
      </p:sp>
    </p:spTree>
    <p:extLst>
      <p:ext uri="{BB962C8B-B14F-4D97-AF65-F5344CB8AC3E}">
        <p14:creationId xmlns:p14="http://schemas.microsoft.com/office/powerpoint/2010/main" val="26977740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07690" y="0"/>
            <a:ext cx="9426118" cy="6841946"/>
          </a:xfrm>
          <a:prstGeom prst="rect">
            <a:avLst/>
          </a:prstGeom>
        </p:spPr>
      </p:pic>
    </p:spTree>
    <p:extLst>
      <p:ext uri="{BB962C8B-B14F-4D97-AF65-F5344CB8AC3E}">
        <p14:creationId xmlns:p14="http://schemas.microsoft.com/office/powerpoint/2010/main" val="10404132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03339" y="1690688"/>
            <a:ext cx="8785321" cy="3287989"/>
          </a:xfrm>
          <a:prstGeom prst="rect">
            <a:avLst/>
          </a:prstGeom>
        </p:spPr>
      </p:pic>
    </p:spTree>
    <p:extLst>
      <p:ext uri="{BB962C8B-B14F-4D97-AF65-F5344CB8AC3E}">
        <p14:creationId xmlns:p14="http://schemas.microsoft.com/office/powerpoint/2010/main" val="5021840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07690" y="0"/>
            <a:ext cx="9426118" cy="6841946"/>
          </a:xfrm>
          <a:prstGeom prst="rect">
            <a:avLst/>
          </a:prstGeom>
        </p:spPr>
      </p:pic>
      <p:sp>
        <p:nvSpPr>
          <p:cNvPr id="2" name="Oval 1"/>
          <p:cNvSpPr/>
          <p:nvPr/>
        </p:nvSpPr>
        <p:spPr>
          <a:xfrm>
            <a:off x="8150462" y="3875810"/>
            <a:ext cx="2223655" cy="758535"/>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2268682" y="3793412"/>
            <a:ext cx="3529446" cy="923330"/>
          </a:xfrm>
          <a:prstGeom prst="rect">
            <a:avLst/>
          </a:prstGeom>
          <a:ln w="57150">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GB" b="1" dirty="0"/>
              <a:t>“whenever Mr Suharto catches a cold, shares in </a:t>
            </a:r>
            <a:r>
              <a:rPr lang="en-GB" b="1" dirty="0" err="1"/>
              <a:t>Bimantara</a:t>
            </a:r>
            <a:r>
              <a:rPr lang="en-GB" b="1" dirty="0"/>
              <a:t> Citra catch pneumonia”</a:t>
            </a:r>
            <a:endParaRPr lang="en-GB" dirty="0"/>
          </a:p>
        </p:txBody>
      </p:sp>
    </p:spTree>
    <p:extLst>
      <p:ext uri="{BB962C8B-B14F-4D97-AF65-F5344CB8AC3E}">
        <p14:creationId xmlns:p14="http://schemas.microsoft.com/office/powerpoint/2010/main" val="786985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Estimating the Value of Political Connections</a:t>
            </a:r>
            <a:endParaRPr lang="en-GB" dirty="0"/>
          </a:p>
        </p:txBody>
      </p:sp>
      <p:sp>
        <p:nvSpPr>
          <p:cNvPr id="3" name="Content Placeholder 2"/>
          <p:cNvSpPr>
            <a:spLocks noGrp="1"/>
          </p:cNvSpPr>
          <p:nvPr>
            <p:ph idx="1"/>
          </p:nvPr>
        </p:nvSpPr>
        <p:spPr/>
        <p:txBody>
          <a:bodyPr>
            <a:normAutofit/>
          </a:bodyPr>
          <a:lstStyle/>
          <a:p>
            <a:pPr marL="228600" lvl="1">
              <a:spcBef>
                <a:spcPts val="1000"/>
              </a:spcBef>
            </a:pPr>
            <a:r>
              <a:rPr lang="en-GB" dirty="0"/>
              <a:t>Bad news about Suharto’s health suggest a possible end to political </a:t>
            </a:r>
            <a:r>
              <a:rPr lang="en-GB" dirty="0" smtClean="0"/>
              <a:t>connections</a:t>
            </a:r>
          </a:p>
          <a:p>
            <a:pPr marL="228600" lvl="1">
              <a:spcBef>
                <a:spcPts val="1000"/>
              </a:spcBef>
            </a:pPr>
            <a:r>
              <a:rPr lang="en-GB" dirty="0" smtClean="0"/>
              <a:t>Investors start thinking that firms that benefitted from these connections won’t do as well without them</a:t>
            </a:r>
          </a:p>
          <a:p>
            <a:pPr marL="228600" lvl="1">
              <a:spcBef>
                <a:spcPts val="1000"/>
              </a:spcBef>
            </a:pPr>
            <a:r>
              <a:rPr lang="en-GB" b="1" dirty="0" smtClean="0"/>
              <a:t>So what is the value of connections?</a:t>
            </a:r>
          </a:p>
        </p:txBody>
      </p:sp>
    </p:spTree>
    <p:extLst>
      <p:ext uri="{BB962C8B-B14F-4D97-AF65-F5344CB8AC3E}">
        <p14:creationId xmlns:p14="http://schemas.microsoft.com/office/powerpoint/2010/main" val="38402820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Estimating the Value of Political Connections</a:t>
            </a:r>
            <a:endParaRPr lang="en-GB" dirty="0"/>
          </a:p>
        </p:txBody>
      </p:sp>
      <p:sp>
        <p:nvSpPr>
          <p:cNvPr id="3" name="Content Placeholder 2"/>
          <p:cNvSpPr>
            <a:spLocks noGrp="1"/>
          </p:cNvSpPr>
          <p:nvPr>
            <p:ph idx="1"/>
          </p:nvPr>
        </p:nvSpPr>
        <p:spPr/>
        <p:txBody>
          <a:bodyPr/>
          <a:lstStyle/>
          <a:p>
            <a:r>
              <a:rPr lang="en-GB" dirty="0" smtClean="0"/>
              <a:t>Rumour events </a:t>
            </a:r>
            <a:r>
              <a:rPr lang="en-GB" dirty="0"/>
              <a:t>about Suharto's </a:t>
            </a:r>
            <a:r>
              <a:rPr lang="en-GB" dirty="0" smtClean="0"/>
              <a:t>health determined by a search for the </a:t>
            </a:r>
            <a:r>
              <a:rPr lang="en-GB" dirty="0"/>
              <a:t>keywords SUHARTO, HEALTH and INDONESIA, and (STOCK or FINANCIAL) were used in a Lexis-Nexis literature search. </a:t>
            </a:r>
            <a:endParaRPr lang="en-GB" dirty="0" smtClean="0"/>
          </a:p>
          <a:p>
            <a:pPr lvl="1"/>
            <a:r>
              <a:rPr lang="en-GB" dirty="0"/>
              <a:t>484 </a:t>
            </a:r>
            <a:r>
              <a:rPr lang="en-GB" dirty="0" smtClean="0"/>
              <a:t>stories </a:t>
            </a:r>
            <a:r>
              <a:rPr lang="en-GB" dirty="0" smtClean="0">
                <a:sym typeface="Wingdings" panose="05000000000000000000" pitchFamily="2" charset="2"/>
              </a:rPr>
              <a:t> 6</a:t>
            </a:r>
            <a:r>
              <a:rPr lang="en-GB" dirty="0" smtClean="0"/>
              <a:t> episodes (1995-1997) </a:t>
            </a:r>
            <a:endParaRPr lang="en-GB" dirty="0"/>
          </a:p>
        </p:txBody>
      </p:sp>
    </p:spTree>
    <p:extLst>
      <p:ext uri="{BB962C8B-B14F-4D97-AF65-F5344CB8AC3E}">
        <p14:creationId xmlns:p14="http://schemas.microsoft.com/office/powerpoint/2010/main" val="15036508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a:blip r:embed="rId2"/>
          <a:stretch>
            <a:fillRect/>
          </a:stretch>
        </p:blipFill>
        <p:spPr>
          <a:xfrm>
            <a:off x="2683968" y="223877"/>
            <a:ext cx="7319886" cy="6457477"/>
          </a:xfrm>
          <a:prstGeom prst="rect">
            <a:avLst/>
          </a:prstGeom>
        </p:spPr>
      </p:pic>
    </p:spTree>
    <p:extLst>
      <p:ext uri="{BB962C8B-B14F-4D97-AF65-F5344CB8AC3E}">
        <p14:creationId xmlns:p14="http://schemas.microsoft.com/office/powerpoint/2010/main" val="654680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a:blip r:embed="rId2"/>
          <a:stretch>
            <a:fillRect/>
          </a:stretch>
        </p:blipFill>
        <p:spPr>
          <a:xfrm>
            <a:off x="2683968" y="223877"/>
            <a:ext cx="7319886" cy="6457477"/>
          </a:xfrm>
          <a:prstGeom prst="rect">
            <a:avLst/>
          </a:prstGeom>
        </p:spPr>
      </p:pic>
      <p:sp>
        <p:nvSpPr>
          <p:cNvPr id="7" name="Rectangle 6"/>
          <p:cNvSpPr/>
          <p:nvPr/>
        </p:nvSpPr>
        <p:spPr>
          <a:xfrm>
            <a:off x="86241" y="1825625"/>
            <a:ext cx="2597727" cy="1477328"/>
          </a:xfrm>
          <a:prstGeom prst="rect">
            <a:avLst/>
          </a:prstGeom>
          <a:ln w="57150"/>
        </p:spPr>
        <p:style>
          <a:lnRef idx="2">
            <a:schemeClr val="accent1"/>
          </a:lnRef>
          <a:fillRef idx="1">
            <a:schemeClr val="lt1"/>
          </a:fillRef>
          <a:effectRef idx="0">
            <a:schemeClr val="accent1"/>
          </a:effectRef>
          <a:fontRef idx="minor">
            <a:schemeClr val="dk1"/>
          </a:fontRef>
        </p:style>
        <p:txBody>
          <a:bodyPr wrap="square">
            <a:spAutoFit/>
          </a:bodyPr>
          <a:lstStyle/>
          <a:p>
            <a:r>
              <a:rPr lang="en-GB" b="1" dirty="0" smtClean="0"/>
              <a:t>Politically </a:t>
            </a:r>
            <a:r>
              <a:rPr lang="en-GB" b="1" dirty="0"/>
              <a:t>dependent firms, on average lost more value during these episodes than did less-dependent firms </a:t>
            </a:r>
          </a:p>
        </p:txBody>
      </p:sp>
    </p:spTree>
    <p:extLst>
      <p:ext uri="{BB962C8B-B14F-4D97-AF65-F5344CB8AC3E}">
        <p14:creationId xmlns:p14="http://schemas.microsoft.com/office/powerpoint/2010/main" val="15461472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Estimating the Value of Political Connections</a:t>
            </a:r>
            <a:endParaRPr lang="en-GB" dirty="0"/>
          </a:p>
        </p:txBody>
      </p:sp>
      <p:sp>
        <p:nvSpPr>
          <p:cNvPr id="5" name="Content Placeholder 4"/>
          <p:cNvSpPr>
            <a:spLocks noGrp="1"/>
          </p:cNvSpPr>
          <p:nvPr>
            <p:ph idx="1"/>
          </p:nvPr>
        </p:nvSpPr>
        <p:spPr/>
        <p:txBody>
          <a:bodyPr/>
          <a:lstStyle/>
          <a:p>
            <a:r>
              <a:rPr lang="en-GB" dirty="0"/>
              <a:t>6% of expected profits of well-connected companies disappeared overnight because of </a:t>
            </a:r>
            <a:r>
              <a:rPr lang="en-GB" dirty="0" smtClean="0"/>
              <a:t>a health </a:t>
            </a:r>
            <a:r>
              <a:rPr lang="en-GB" dirty="0"/>
              <a:t>check </a:t>
            </a:r>
            <a:r>
              <a:rPr lang="en-GB" dirty="0" smtClean="0"/>
              <a:t>up</a:t>
            </a:r>
            <a:endParaRPr lang="en-GB" dirty="0"/>
          </a:p>
          <a:p>
            <a:r>
              <a:rPr lang="en-GB" dirty="0" smtClean="0"/>
              <a:t>When </a:t>
            </a:r>
            <a:r>
              <a:rPr lang="en-GB" dirty="0"/>
              <a:t>apple announced the iPhone in 2006, stocks went up 8</a:t>
            </a:r>
            <a:r>
              <a:rPr lang="en-GB" dirty="0" smtClean="0"/>
              <a:t>%</a:t>
            </a:r>
          </a:p>
          <a:p>
            <a:r>
              <a:rPr lang="en-GB" dirty="0" smtClean="0">
                <a:sym typeface="Wingdings" panose="05000000000000000000" pitchFamily="2" charset="2"/>
              </a:rPr>
              <a:t> </a:t>
            </a:r>
            <a:r>
              <a:rPr lang="en-GB" b="1" i="1" dirty="0" smtClean="0">
                <a:sym typeface="Wingdings" panose="05000000000000000000" pitchFamily="2" charset="2"/>
              </a:rPr>
              <a:t>The value of political connections is almost as high as introducing the iPhone</a:t>
            </a:r>
            <a:endParaRPr lang="en-GB" b="1" i="1" dirty="0"/>
          </a:p>
          <a:p>
            <a:endParaRPr lang="en-GB" dirty="0"/>
          </a:p>
        </p:txBody>
      </p:sp>
    </p:spTree>
    <p:extLst>
      <p:ext uri="{BB962C8B-B14F-4D97-AF65-F5344CB8AC3E}">
        <p14:creationId xmlns:p14="http://schemas.microsoft.com/office/powerpoint/2010/main" val="40505034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07690" y="0"/>
            <a:ext cx="9426118" cy="6841946"/>
          </a:xfrm>
          <a:prstGeom prst="rect">
            <a:avLst/>
          </a:prstGeom>
        </p:spPr>
      </p:pic>
      <p:sp>
        <p:nvSpPr>
          <p:cNvPr id="2" name="Rectangle 1"/>
          <p:cNvSpPr/>
          <p:nvPr/>
        </p:nvSpPr>
        <p:spPr>
          <a:xfrm>
            <a:off x="4355026" y="812861"/>
            <a:ext cx="4992136" cy="369332"/>
          </a:xfrm>
          <a:prstGeom prst="rect">
            <a:avLst/>
          </a:prstGeom>
          <a:ln w="38100"/>
        </p:spPr>
        <p:style>
          <a:lnRef idx="2">
            <a:schemeClr val="accent1"/>
          </a:lnRef>
          <a:fillRef idx="1">
            <a:schemeClr val="lt1"/>
          </a:fillRef>
          <a:effectRef idx="0">
            <a:schemeClr val="accent1"/>
          </a:effectRef>
          <a:fontRef idx="minor">
            <a:schemeClr val="dk1"/>
          </a:fontRef>
        </p:style>
        <p:txBody>
          <a:bodyPr wrap="none">
            <a:spAutoFit/>
          </a:bodyPr>
          <a:lstStyle/>
          <a:p>
            <a:pPr lvl="1"/>
            <a:r>
              <a:rPr lang="en-GB" dirty="0" smtClean="0"/>
              <a:t>Investors </a:t>
            </a:r>
            <a:r>
              <a:rPr lang="en-GB" dirty="0"/>
              <a:t>foresaw the trip 2 days before. How?</a:t>
            </a:r>
          </a:p>
        </p:txBody>
      </p:sp>
      <p:sp>
        <p:nvSpPr>
          <p:cNvPr id="3" name="Oval 2"/>
          <p:cNvSpPr/>
          <p:nvPr/>
        </p:nvSpPr>
        <p:spPr>
          <a:xfrm>
            <a:off x="6283079" y="1350966"/>
            <a:ext cx="1136030" cy="1329889"/>
          </a:xfrm>
          <a:prstGeom prst="ellipse">
            <a:avLst/>
          </a:prstGeom>
          <a:no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11625614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Estimating the Value of Political Connections</a:t>
            </a:r>
            <a:endParaRPr lang="en-GB" dirty="0"/>
          </a:p>
        </p:txBody>
      </p:sp>
      <p:sp>
        <p:nvSpPr>
          <p:cNvPr id="3" name="Content Placeholder 2"/>
          <p:cNvSpPr>
            <a:spLocks noGrp="1"/>
          </p:cNvSpPr>
          <p:nvPr>
            <p:ph idx="1"/>
          </p:nvPr>
        </p:nvSpPr>
        <p:spPr/>
        <p:txBody>
          <a:bodyPr>
            <a:normAutofit/>
          </a:bodyPr>
          <a:lstStyle/>
          <a:p>
            <a:pPr lvl="2"/>
            <a:r>
              <a:rPr lang="en-GB" sz="3200" dirty="0" smtClean="0"/>
              <a:t>Investors knew stocks would dive</a:t>
            </a:r>
          </a:p>
          <a:p>
            <a:pPr lvl="3"/>
            <a:r>
              <a:rPr lang="en-GB" sz="3000" dirty="0" smtClean="0"/>
              <a:t>Did </a:t>
            </a:r>
            <a:r>
              <a:rPr lang="en-GB" sz="3000" dirty="0"/>
              <a:t>Suharto’s doctor tell them</a:t>
            </a:r>
            <a:r>
              <a:rPr lang="en-GB" sz="3000" dirty="0" smtClean="0"/>
              <a:t>?</a:t>
            </a:r>
            <a:endParaRPr lang="en-GB" sz="3000" dirty="0"/>
          </a:p>
          <a:p>
            <a:pPr lvl="2"/>
            <a:r>
              <a:rPr lang="en-GB" sz="3200" dirty="0" smtClean="0"/>
              <a:t>Well connected investors knew</a:t>
            </a:r>
          </a:p>
          <a:p>
            <a:pPr lvl="3"/>
            <a:r>
              <a:rPr lang="en-GB" sz="3000" dirty="0"/>
              <a:t>Insider </a:t>
            </a:r>
            <a:r>
              <a:rPr lang="en-GB" sz="3000" dirty="0" smtClean="0"/>
              <a:t>trading gets the ball rolling</a:t>
            </a:r>
          </a:p>
        </p:txBody>
      </p:sp>
    </p:spTree>
    <p:extLst>
      <p:ext uri="{BB962C8B-B14F-4D97-AF65-F5344CB8AC3E}">
        <p14:creationId xmlns:p14="http://schemas.microsoft.com/office/powerpoint/2010/main" val="24542824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Estimating the Value of Political Connections</a:t>
            </a:r>
            <a:endParaRPr lang="en-GB" dirty="0"/>
          </a:p>
        </p:txBody>
      </p:sp>
      <p:sp>
        <p:nvSpPr>
          <p:cNvPr id="3" name="Content Placeholder 2"/>
          <p:cNvSpPr>
            <a:spLocks noGrp="1"/>
          </p:cNvSpPr>
          <p:nvPr>
            <p:ph idx="1"/>
          </p:nvPr>
        </p:nvSpPr>
        <p:spPr/>
        <p:txBody>
          <a:bodyPr/>
          <a:lstStyle/>
          <a:p>
            <a:r>
              <a:rPr lang="en-GB" dirty="0" smtClean="0"/>
              <a:t>The end...</a:t>
            </a:r>
            <a:endParaRPr lang="en-GB" dirty="0" smtClean="0">
              <a:hlinkClick r:id="rId2"/>
            </a:endParaRPr>
          </a:p>
          <a:p>
            <a:r>
              <a:rPr lang="en-GB" dirty="0" smtClean="0">
                <a:hlinkClick r:id="rId2"/>
              </a:rPr>
              <a:t>Tommy </a:t>
            </a:r>
            <a:r>
              <a:rPr lang="en-GB" dirty="0">
                <a:hlinkClick r:id="rId2"/>
              </a:rPr>
              <a:t>Suharto corruption trial opens</a:t>
            </a:r>
            <a:r>
              <a:rPr lang="en-GB" dirty="0"/>
              <a:t> (BBC News)</a:t>
            </a:r>
          </a:p>
          <a:p>
            <a:pPr marL="0" indent="0">
              <a:buNone/>
            </a:pPr>
            <a:endParaRPr lang="en-GB" dirty="0"/>
          </a:p>
        </p:txBody>
      </p:sp>
    </p:spTree>
    <p:extLst>
      <p:ext uri="{BB962C8B-B14F-4D97-AF65-F5344CB8AC3E}">
        <p14:creationId xmlns:p14="http://schemas.microsoft.com/office/powerpoint/2010/main" val="28157911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Estimating the Value of Political Connections</a:t>
            </a:r>
            <a:endParaRPr lang="en-GB" dirty="0"/>
          </a:p>
        </p:txBody>
      </p:sp>
      <p:sp>
        <p:nvSpPr>
          <p:cNvPr id="3" name="Content Placeholder 2"/>
          <p:cNvSpPr>
            <a:spLocks noGrp="1"/>
          </p:cNvSpPr>
          <p:nvPr>
            <p:ph idx="1"/>
          </p:nvPr>
        </p:nvSpPr>
        <p:spPr/>
        <p:txBody>
          <a:bodyPr>
            <a:normAutofit/>
          </a:bodyPr>
          <a:lstStyle/>
          <a:p>
            <a:r>
              <a:rPr lang="en-GB" dirty="0" smtClean="0"/>
              <a:t>What about connections in other countries?</a:t>
            </a:r>
          </a:p>
          <a:p>
            <a:r>
              <a:rPr lang="en-GB" dirty="0" smtClean="0"/>
              <a:t>Mara </a:t>
            </a:r>
            <a:r>
              <a:rPr lang="en-GB" dirty="0" err="1" smtClean="0"/>
              <a:t>Faccio</a:t>
            </a:r>
            <a:r>
              <a:rPr lang="en-GB" dirty="0" smtClean="0"/>
              <a:t> looked at 20,202 </a:t>
            </a:r>
            <a:r>
              <a:rPr lang="en-GB" dirty="0"/>
              <a:t>publicly traded firms in 47 </a:t>
            </a:r>
            <a:r>
              <a:rPr lang="en-GB" dirty="0" smtClean="0"/>
              <a:t>countries</a:t>
            </a:r>
          </a:p>
          <a:p>
            <a:r>
              <a:rPr lang="en-GB" b="1" dirty="0" smtClean="0"/>
              <a:t>A </a:t>
            </a:r>
            <a:r>
              <a:rPr lang="en-GB" b="1" dirty="0"/>
              <a:t>company is </a:t>
            </a:r>
            <a:r>
              <a:rPr lang="en-GB" b="1" dirty="0" smtClean="0"/>
              <a:t>connected if </a:t>
            </a:r>
            <a:r>
              <a:rPr lang="en-GB" b="1" dirty="0"/>
              <a:t>at least one of its large shareholders (anyone controlling at least </a:t>
            </a:r>
            <a:r>
              <a:rPr lang="en-GB" b="1" dirty="0" smtClean="0"/>
              <a:t>10% of </a:t>
            </a:r>
            <a:r>
              <a:rPr lang="en-GB" b="1" dirty="0"/>
              <a:t>voting shares) or one of its top officers (CEO, president, vice-president, chairman, or secretary) is a member of </a:t>
            </a:r>
            <a:r>
              <a:rPr lang="en-GB" b="1" dirty="0" smtClean="0"/>
              <a:t>parliament</a:t>
            </a:r>
            <a:r>
              <a:rPr lang="en-GB" b="1" dirty="0"/>
              <a:t>, a minister, or is closely related to a top politician or </a:t>
            </a:r>
            <a:r>
              <a:rPr lang="en-GB" b="1" dirty="0" smtClean="0"/>
              <a:t>party</a:t>
            </a:r>
          </a:p>
          <a:p>
            <a:r>
              <a:rPr lang="en-GB" dirty="0"/>
              <a:t>P</a:t>
            </a:r>
            <a:r>
              <a:rPr lang="en-GB" dirty="0" smtClean="0"/>
              <a:t>olitical </a:t>
            </a:r>
            <a:r>
              <a:rPr lang="en-GB" dirty="0"/>
              <a:t>connections </a:t>
            </a:r>
            <a:r>
              <a:rPr lang="en-GB" dirty="0" smtClean="0"/>
              <a:t>widespread</a:t>
            </a:r>
            <a:r>
              <a:rPr lang="en-GB" dirty="0"/>
              <a:t>; they exist in 35 of the 47 </a:t>
            </a:r>
            <a:r>
              <a:rPr lang="en-GB" dirty="0" smtClean="0"/>
              <a:t>countries</a:t>
            </a:r>
          </a:p>
        </p:txBody>
      </p:sp>
    </p:spTree>
    <p:extLst>
      <p:ext uri="{BB962C8B-B14F-4D97-AF65-F5344CB8AC3E}">
        <p14:creationId xmlns:p14="http://schemas.microsoft.com/office/powerpoint/2010/main" val="5499745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a:t>
            </a:r>
            <a:endParaRPr lang="en-GB" dirty="0"/>
          </a:p>
        </p:txBody>
      </p:sp>
      <p:sp>
        <p:nvSpPr>
          <p:cNvPr id="3" name="Content Placeholder 2"/>
          <p:cNvSpPr>
            <a:spLocks noGrp="1"/>
          </p:cNvSpPr>
          <p:nvPr>
            <p:ph idx="1"/>
          </p:nvPr>
        </p:nvSpPr>
        <p:spPr/>
        <p:txBody>
          <a:bodyPr/>
          <a:lstStyle/>
          <a:p>
            <a:r>
              <a:rPr lang="en-GB" dirty="0"/>
              <a:t>Corruption is one of the biggest problems facing poor countries</a:t>
            </a:r>
          </a:p>
          <a:p>
            <a:pPr lvl="1"/>
            <a:r>
              <a:rPr lang="en-GB" dirty="0"/>
              <a:t>Read the intro to Economic Gangsters!</a:t>
            </a:r>
          </a:p>
          <a:p>
            <a:r>
              <a:rPr lang="en-GB" dirty="0" smtClean="0"/>
              <a:t>How can we measure it?</a:t>
            </a:r>
          </a:p>
        </p:txBody>
      </p:sp>
    </p:spTree>
    <p:extLst>
      <p:ext uri="{BB962C8B-B14F-4D97-AF65-F5344CB8AC3E}">
        <p14:creationId xmlns:p14="http://schemas.microsoft.com/office/powerpoint/2010/main" val="40030204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830024" y="364652"/>
            <a:ext cx="10531951" cy="5812311"/>
          </a:xfrm>
          <a:prstGeom prst="rect">
            <a:avLst/>
          </a:prstGeom>
        </p:spPr>
      </p:pic>
      <p:sp>
        <p:nvSpPr>
          <p:cNvPr id="5" name="Oval 4"/>
          <p:cNvSpPr/>
          <p:nvPr/>
        </p:nvSpPr>
        <p:spPr>
          <a:xfrm>
            <a:off x="10275570" y="5763260"/>
            <a:ext cx="1200150" cy="548640"/>
          </a:xfrm>
          <a:prstGeom prst="ellipse">
            <a:avLst/>
          </a:prstGeom>
          <a:noFill/>
          <a:ln w="76200"/>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23179965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509255" y="3201988"/>
            <a:ext cx="11173490" cy="2974975"/>
          </a:xfrm>
          <a:prstGeom prst="rect">
            <a:avLst/>
          </a:prstGeom>
        </p:spPr>
      </p:pic>
      <p:pic>
        <p:nvPicPr>
          <p:cNvPr id="5" name="Picture 4"/>
          <p:cNvPicPr>
            <a:picLocks noChangeAspect="1"/>
          </p:cNvPicPr>
          <p:nvPr/>
        </p:nvPicPr>
        <p:blipFill>
          <a:blip r:embed="rId3"/>
          <a:stretch>
            <a:fillRect/>
          </a:stretch>
        </p:blipFill>
        <p:spPr>
          <a:xfrm>
            <a:off x="594479" y="1360537"/>
            <a:ext cx="11426727" cy="1519823"/>
          </a:xfrm>
          <a:prstGeom prst="rect">
            <a:avLst/>
          </a:prstGeom>
        </p:spPr>
      </p:pic>
      <p:sp>
        <p:nvSpPr>
          <p:cNvPr id="6" name="Oval 5"/>
          <p:cNvSpPr/>
          <p:nvPr/>
        </p:nvSpPr>
        <p:spPr>
          <a:xfrm>
            <a:off x="10726316" y="3015297"/>
            <a:ext cx="1200150" cy="548640"/>
          </a:xfrm>
          <a:prstGeom prst="ellipse">
            <a:avLst/>
          </a:prstGeom>
          <a:noFill/>
          <a:ln w="76200"/>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7" name="Oval 6"/>
          <p:cNvSpPr/>
          <p:nvPr/>
        </p:nvSpPr>
        <p:spPr>
          <a:xfrm>
            <a:off x="10768928" y="5490846"/>
            <a:ext cx="1200150" cy="548640"/>
          </a:xfrm>
          <a:prstGeom prst="ellipse">
            <a:avLst/>
          </a:prstGeom>
          <a:noFill/>
          <a:ln w="76200"/>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2545805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Estimating the Value of Political </a:t>
            </a:r>
            <a:r>
              <a:rPr lang="en-GB" b="1" dirty="0" smtClean="0"/>
              <a:t>Connections</a:t>
            </a:r>
            <a:endParaRPr lang="en-GB" dirty="0"/>
          </a:p>
        </p:txBody>
      </p:sp>
      <p:sp>
        <p:nvSpPr>
          <p:cNvPr id="3" name="Content Placeholder 2"/>
          <p:cNvSpPr>
            <a:spLocks noGrp="1"/>
          </p:cNvSpPr>
          <p:nvPr>
            <p:ph idx="1"/>
          </p:nvPr>
        </p:nvSpPr>
        <p:spPr/>
        <p:txBody>
          <a:bodyPr/>
          <a:lstStyle/>
          <a:p>
            <a:r>
              <a:rPr lang="en-GB" dirty="0"/>
              <a:t>UK vs. Italy</a:t>
            </a:r>
            <a:endParaRPr lang="en-GB" dirty="0" smtClean="0"/>
          </a:p>
          <a:p>
            <a:r>
              <a:rPr lang="en-GB" dirty="0" smtClean="0"/>
              <a:t>When Rolls-Royce chairman Sir John Moore was appointed to House of Lords, no detectable effect on Rolls Royce stock price</a:t>
            </a:r>
          </a:p>
          <a:p>
            <a:r>
              <a:rPr lang="en-GB" dirty="0" smtClean="0"/>
              <a:t>When Fiat boss Giovanni </a:t>
            </a:r>
            <a:r>
              <a:rPr lang="en-GB" dirty="0" err="1" smtClean="0"/>
              <a:t>Agnelli</a:t>
            </a:r>
            <a:r>
              <a:rPr lang="en-GB" dirty="0" smtClean="0"/>
              <a:t> was appointed to the Italian Senate, Fiat’s stock price increased by 3.4%</a:t>
            </a:r>
            <a:endParaRPr lang="en-GB" dirty="0"/>
          </a:p>
        </p:txBody>
      </p:sp>
    </p:spTree>
    <p:extLst>
      <p:ext uri="{BB962C8B-B14F-4D97-AF65-F5344CB8AC3E}">
        <p14:creationId xmlns:p14="http://schemas.microsoft.com/office/powerpoint/2010/main" val="3416058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Estimating the Value of Political Connections</a:t>
            </a:r>
            <a:endParaRPr lang="en-GB" dirty="0"/>
          </a:p>
        </p:txBody>
      </p:sp>
      <p:sp>
        <p:nvSpPr>
          <p:cNvPr id="3" name="Content Placeholder 2"/>
          <p:cNvSpPr>
            <a:spLocks noGrp="1"/>
          </p:cNvSpPr>
          <p:nvPr>
            <p:ph idx="1"/>
          </p:nvPr>
        </p:nvSpPr>
        <p:spPr/>
        <p:txBody>
          <a:bodyPr/>
          <a:lstStyle/>
          <a:p>
            <a:r>
              <a:rPr lang="en-GB" dirty="0" smtClean="0"/>
              <a:t>In the US?</a:t>
            </a:r>
          </a:p>
          <a:p>
            <a:r>
              <a:rPr lang="en-GB" dirty="0" smtClean="0"/>
              <a:t>No systematic evidence of the value of connections but…</a:t>
            </a:r>
          </a:p>
          <a:p>
            <a:r>
              <a:rPr lang="en-GB" dirty="0" smtClean="0"/>
              <a:t>Dick Cheney left Halliburton to join the Bush administration </a:t>
            </a:r>
          </a:p>
          <a:p>
            <a:pPr lvl="1"/>
            <a:r>
              <a:rPr lang="en-GB" dirty="0" smtClean="0"/>
              <a:t>US </a:t>
            </a:r>
            <a:r>
              <a:rPr lang="en-GB" dirty="0" err="1" smtClean="0"/>
              <a:t>gov</a:t>
            </a:r>
            <a:r>
              <a:rPr lang="en-GB" dirty="0" smtClean="0"/>
              <a:t> gave Iraq contract to… Halliburton</a:t>
            </a:r>
          </a:p>
        </p:txBody>
      </p:sp>
    </p:spTree>
    <p:extLst>
      <p:ext uri="{BB962C8B-B14F-4D97-AF65-F5344CB8AC3E}">
        <p14:creationId xmlns:p14="http://schemas.microsoft.com/office/powerpoint/2010/main" val="15666250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Estimating the Value of Political </a:t>
            </a:r>
            <a:r>
              <a:rPr lang="en-GB" b="1" dirty="0" smtClean="0"/>
              <a:t>Connections</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He </a:t>
            </a:r>
            <a:r>
              <a:rPr lang="en-GB" dirty="0"/>
              <a:t>has gained notoriety as one of Africa’s most extravagant spenders and for his jet-setting playboy lifestyle. </a:t>
            </a:r>
            <a:endParaRPr lang="en-GB" dirty="0" smtClean="0"/>
          </a:p>
          <a:p>
            <a:r>
              <a:rPr lang="en-GB" dirty="0" smtClean="0"/>
              <a:t>He owns</a:t>
            </a:r>
            <a:r>
              <a:rPr lang="en-GB" dirty="0"/>
              <a:t> </a:t>
            </a:r>
            <a:r>
              <a:rPr lang="en-GB" u="sng" dirty="0">
                <a:hlinkClick r:id="rId2"/>
              </a:rPr>
              <a:t>two lavish homes in Cape Town</a:t>
            </a:r>
            <a:r>
              <a:rPr lang="en-GB" dirty="0"/>
              <a:t> and a $30 million mansion in Malibu, California. </a:t>
            </a:r>
            <a:endParaRPr lang="en-GB" dirty="0" smtClean="0"/>
          </a:p>
          <a:p>
            <a:r>
              <a:rPr lang="en-GB" dirty="0" smtClean="0"/>
              <a:t>In </a:t>
            </a:r>
            <a:r>
              <a:rPr lang="en-GB" dirty="0"/>
              <a:t>2006, he reportedly spent $1.5 million on two Bentleys – an </a:t>
            </a:r>
            <a:r>
              <a:rPr lang="en-GB" dirty="0" err="1"/>
              <a:t>Arnage</a:t>
            </a:r>
            <a:r>
              <a:rPr lang="en-GB" dirty="0"/>
              <a:t> T and a </a:t>
            </a:r>
            <a:r>
              <a:rPr lang="en-GB" dirty="0" err="1"/>
              <a:t>Mulliner</a:t>
            </a:r>
            <a:r>
              <a:rPr lang="en-GB" dirty="0"/>
              <a:t> – and a Lamborghini </a:t>
            </a:r>
            <a:r>
              <a:rPr lang="en-GB" dirty="0" err="1"/>
              <a:t>Murcielago</a:t>
            </a:r>
            <a:r>
              <a:rPr lang="en-GB" dirty="0"/>
              <a:t> as well as two luxury houses</a:t>
            </a:r>
            <a:r>
              <a:rPr lang="en-GB" dirty="0" smtClean="0"/>
              <a:t>.</a:t>
            </a:r>
          </a:p>
          <a:p>
            <a:r>
              <a:rPr lang="en-GB" dirty="0" smtClean="0"/>
              <a:t>He </a:t>
            </a:r>
            <a:r>
              <a:rPr lang="en-GB" dirty="0"/>
              <a:t>once dated </a:t>
            </a:r>
            <a:r>
              <a:rPr lang="en-GB" dirty="0" smtClean="0"/>
              <a:t>rapper Eve </a:t>
            </a:r>
            <a:r>
              <a:rPr lang="en-GB" dirty="0"/>
              <a:t>and in 2006 he staged a Christmas party for her aboard </a:t>
            </a:r>
            <a:r>
              <a:rPr lang="en-GB" i="1" dirty="0" err="1"/>
              <a:t>Tatoosh</a:t>
            </a:r>
            <a:r>
              <a:rPr lang="en-GB" dirty="0"/>
              <a:t>, the 300-foot yacht owned by </a:t>
            </a:r>
            <a:r>
              <a:rPr lang="en-GB" u="sng" dirty="0" smtClean="0">
                <a:hlinkClick r:id="rId3"/>
              </a:rPr>
              <a:t>Microsoft</a:t>
            </a:r>
            <a:r>
              <a:rPr lang="en-GB" dirty="0"/>
              <a:t> co-founder </a:t>
            </a:r>
            <a:r>
              <a:rPr lang="en-GB" u="sng" dirty="0">
                <a:hlinkClick r:id="rId4"/>
              </a:rPr>
              <a:t>Paul Allen</a:t>
            </a:r>
            <a:r>
              <a:rPr lang="en-GB" dirty="0"/>
              <a:t>. He </a:t>
            </a:r>
            <a:r>
              <a:rPr lang="en-GB" u="sng" dirty="0">
                <a:hlinkClick r:id="rId5"/>
              </a:rPr>
              <a:t>reportedly</a:t>
            </a:r>
            <a:r>
              <a:rPr lang="en-GB" dirty="0"/>
              <a:t> spent about $400,000 to rent the boat. </a:t>
            </a:r>
            <a:endParaRPr lang="en-GB" dirty="0" smtClean="0"/>
          </a:p>
          <a:p>
            <a:r>
              <a:rPr lang="en-GB" dirty="0" smtClean="0"/>
              <a:t>In </a:t>
            </a:r>
            <a:r>
              <a:rPr lang="en-GB" dirty="0"/>
              <a:t>February, French authorities </a:t>
            </a:r>
            <a:r>
              <a:rPr lang="en-GB" dirty="0" smtClean="0"/>
              <a:t>seized his six-story </a:t>
            </a:r>
            <a:r>
              <a:rPr lang="en-GB" dirty="0"/>
              <a:t>mansion on Avenue Foch in Paris, which contained paintings by famous artists and a vintage clock worth about $5 million</a:t>
            </a:r>
            <a:r>
              <a:rPr lang="en-GB" dirty="0" smtClean="0"/>
              <a:t>.</a:t>
            </a:r>
          </a:p>
          <a:p>
            <a:r>
              <a:rPr lang="en-GB" dirty="0"/>
              <a:t>His US assets include a Gulfstream jet, yachts, cars, </a:t>
            </a:r>
            <a:r>
              <a:rPr lang="en-GB" dirty="0" smtClean="0"/>
              <a:t>and </a:t>
            </a:r>
            <a:r>
              <a:rPr lang="en-GB" dirty="0"/>
              <a:t>nearly $2 million in Michael Jackson memorabilia including pairs of crystal-covered socks. </a:t>
            </a:r>
          </a:p>
        </p:txBody>
      </p:sp>
      <p:sp>
        <p:nvSpPr>
          <p:cNvPr id="4" name="Rectangle 3"/>
          <p:cNvSpPr/>
          <p:nvPr/>
        </p:nvSpPr>
        <p:spPr>
          <a:xfrm>
            <a:off x="9760994" y="6176963"/>
            <a:ext cx="816314" cy="369332"/>
          </a:xfrm>
          <a:prstGeom prst="rect">
            <a:avLst/>
          </a:prstGeom>
        </p:spPr>
        <p:txBody>
          <a:bodyPr wrap="none">
            <a:spAutoFit/>
          </a:bodyPr>
          <a:lstStyle/>
          <a:p>
            <a:r>
              <a:rPr lang="en-GB" dirty="0" smtClean="0">
                <a:hlinkClick r:id="rId6"/>
              </a:rPr>
              <a:t>Forbes</a:t>
            </a:r>
            <a:endParaRPr lang="en-GB" dirty="0"/>
          </a:p>
        </p:txBody>
      </p:sp>
    </p:spTree>
    <p:extLst>
      <p:ext uri="{BB962C8B-B14F-4D97-AF65-F5344CB8AC3E}">
        <p14:creationId xmlns:p14="http://schemas.microsoft.com/office/powerpoint/2010/main" val="4455666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Estimating the Value of Political Connections</a:t>
            </a:r>
            <a:endParaRPr lang="en-GB" dirty="0"/>
          </a:p>
        </p:txBody>
      </p:sp>
      <p:sp>
        <p:nvSpPr>
          <p:cNvPr id="3" name="Content Placeholder 2"/>
          <p:cNvSpPr>
            <a:spLocks noGrp="1"/>
          </p:cNvSpPr>
          <p:nvPr>
            <p:ph sz="half" idx="1"/>
          </p:nvPr>
        </p:nvSpPr>
        <p:spPr/>
        <p:txBody>
          <a:bodyPr/>
          <a:lstStyle/>
          <a:p>
            <a:r>
              <a:rPr lang="en-GB" dirty="0"/>
              <a:t>"</a:t>
            </a:r>
            <a:r>
              <a:rPr lang="en-GB" dirty="0" err="1"/>
              <a:t>Teodorín</a:t>
            </a:r>
            <a:r>
              <a:rPr lang="en-GB" dirty="0"/>
              <a:t>" </a:t>
            </a:r>
            <a:r>
              <a:rPr lang="en-GB" dirty="0" err="1" smtClean="0"/>
              <a:t>Obiang</a:t>
            </a:r>
            <a:endParaRPr lang="en-GB" dirty="0"/>
          </a:p>
          <a:p>
            <a:r>
              <a:rPr lang="en-GB" dirty="0" smtClean="0"/>
              <a:t>Son of President of Equatorial Guinea</a:t>
            </a:r>
          </a:p>
          <a:p>
            <a:r>
              <a:rPr lang="en-GB" dirty="0" smtClean="0"/>
              <a:t>President </a:t>
            </a:r>
            <a:r>
              <a:rPr lang="en-GB" dirty="0" err="1"/>
              <a:t>Obiang's</a:t>
            </a:r>
            <a:r>
              <a:rPr lang="en-GB" dirty="0"/>
              <a:t> family steals pretty much all of the country's oil revenues and has received huge bribes from US oil companies such as Exxon Mobil and Amerada Hess...</a:t>
            </a:r>
          </a:p>
          <a:p>
            <a:endParaRPr lang="en-GB" dirty="0"/>
          </a:p>
        </p:txBody>
      </p:sp>
      <p:sp>
        <p:nvSpPr>
          <p:cNvPr id="4" name="Content Placeholder 3"/>
          <p:cNvSpPr>
            <a:spLocks noGrp="1"/>
          </p:cNvSpPr>
          <p:nvPr>
            <p:ph sz="half" idx="2"/>
          </p:nvPr>
        </p:nvSpPr>
        <p:spPr/>
        <p:txBody>
          <a:bodyPr/>
          <a:lstStyle/>
          <a:p>
            <a:endParaRPr lang="en-GB"/>
          </a:p>
        </p:txBody>
      </p:sp>
      <p:pic>
        <p:nvPicPr>
          <p:cNvPr id="5122" name="Picture 2" descr="http://2.bp.blogspot.com/-yTSxyw-dKsY/Ug_EOndA05I/AAAAAAAAEkQ/sEsPZVfUEcE/s1600/e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1521988"/>
            <a:ext cx="4998027" cy="4958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71116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678872" y="716361"/>
            <a:ext cx="4834257" cy="5425279"/>
          </a:xfrm>
          <a:prstGeom prst="rect">
            <a:avLst/>
          </a:prstGeom>
        </p:spPr>
      </p:pic>
    </p:spTree>
    <p:extLst>
      <p:ext uri="{BB962C8B-B14F-4D97-AF65-F5344CB8AC3E}">
        <p14:creationId xmlns:p14="http://schemas.microsoft.com/office/powerpoint/2010/main" val="307459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Estimating the Value of Political Connections</a:t>
            </a:r>
            <a:endParaRPr lang="en-GB" dirty="0"/>
          </a:p>
        </p:txBody>
      </p:sp>
      <p:sp>
        <p:nvSpPr>
          <p:cNvPr id="3" name="Content Placeholder 2"/>
          <p:cNvSpPr>
            <a:spLocks noGrp="1"/>
          </p:cNvSpPr>
          <p:nvPr>
            <p:ph idx="1"/>
          </p:nvPr>
        </p:nvSpPr>
        <p:spPr/>
        <p:txBody>
          <a:bodyPr>
            <a:normAutofit/>
          </a:bodyPr>
          <a:lstStyle/>
          <a:p>
            <a:r>
              <a:rPr lang="en-GB" b="1" dirty="0">
                <a:hlinkClick r:id="rId2"/>
              </a:rPr>
              <a:t>The power of the street in Egypt’s Arab </a:t>
            </a:r>
            <a:r>
              <a:rPr lang="en-GB" b="1" dirty="0" smtClean="0">
                <a:hlinkClick r:id="rId2"/>
              </a:rPr>
              <a:t>Spring</a:t>
            </a:r>
            <a:endParaRPr lang="en-GB" b="1" dirty="0" smtClean="0"/>
          </a:p>
          <a:p>
            <a:r>
              <a:rPr lang="en-GB" dirty="0" smtClean="0"/>
              <a:t>Protest </a:t>
            </a:r>
            <a:r>
              <a:rPr lang="en-GB" dirty="0"/>
              <a:t>against the </a:t>
            </a:r>
            <a:r>
              <a:rPr lang="en-GB" dirty="0" smtClean="0"/>
              <a:t>political </a:t>
            </a:r>
            <a:r>
              <a:rPr lang="en-GB" dirty="0"/>
              <a:t>arrangements benefiting connected individuals and </a:t>
            </a:r>
            <a:r>
              <a:rPr lang="en-GB" dirty="0" smtClean="0"/>
              <a:t>firms</a:t>
            </a:r>
          </a:p>
          <a:p>
            <a:r>
              <a:rPr lang="en-GB" dirty="0" smtClean="0"/>
              <a:t>Are </a:t>
            </a:r>
            <a:r>
              <a:rPr lang="en-GB" dirty="0"/>
              <a:t>they effective at limiting the extent of corruption and favouritism that set them </a:t>
            </a:r>
            <a:r>
              <a:rPr lang="en-GB" dirty="0" smtClean="0"/>
              <a:t>off?</a:t>
            </a:r>
            <a:endParaRPr lang="en-GB" dirty="0"/>
          </a:p>
          <a:p>
            <a:endParaRPr lang="en-GB" dirty="0"/>
          </a:p>
        </p:txBody>
      </p:sp>
    </p:spTree>
    <p:extLst>
      <p:ext uri="{BB962C8B-B14F-4D97-AF65-F5344CB8AC3E}">
        <p14:creationId xmlns:p14="http://schemas.microsoft.com/office/powerpoint/2010/main" val="41213529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Estimating the Value of Political Connections</a:t>
            </a:r>
            <a:endParaRPr lang="en-GB" dirty="0"/>
          </a:p>
        </p:txBody>
      </p:sp>
      <p:sp>
        <p:nvSpPr>
          <p:cNvPr id="3" name="Content Placeholder 2"/>
          <p:cNvSpPr>
            <a:spLocks noGrp="1"/>
          </p:cNvSpPr>
          <p:nvPr>
            <p:ph idx="1"/>
          </p:nvPr>
        </p:nvSpPr>
        <p:spPr/>
        <p:txBody>
          <a:bodyPr>
            <a:normAutofit/>
          </a:bodyPr>
          <a:lstStyle/>
          <a:p>
            <a:r>
              <a:rPr lang="en-GB" dirty="0"/>
              <a:t>On 11 February 2011, Hosni Mubarak, Egypt's president and </a:t>
            </a:r>
            <a:r>
              <a:rPr lang="en-GB" dirty="0" smtClean="0"/>
              <a:t>dictator since 1981</a:t>
            </a:r>
            <a:r>
              <a:rPr lang="en-GB" dirty="0"/>
              <a:t>, was forced to resign in the face of large protests in the main square of Cairo, </a:t>
            </a:r>
            <a:r>
              <a:rPr lang="en-GB" dirty="0" err="1" smtClean="0"/>
              <a:t>Tahrir</a:t>
            </a:r>
            <a:r>
              <a:rPr lang="en-GB" dirty="0" smtClean="0"/>
              <a:t> Square</a:t>
            </a:r>
          </a:p>
          <a:p>
            <a:r>
              <a:rPr lang="en-GB" dirty="0"/>
              <a:t>Mubarak's fall was followed </a:t>
            </a:r>
            <a:r>
              <a:rPr lang="en-GB" dirty="0" smtClean="0"/>
              <a:t>by:</a:t>
            </a:r>
          </a:p>
          <a:p>
            <a:pPr lvl="1"/>
            <a:r>
              <a:rPr lang="en-GB" dirty="0" smtClean="0"/>
              <a:t>Military </a:t>
            </a:r>
            <a:r>
              <a:rPr lang="en-GB" dirty="0"/>
              <a:t>rule until June </a:t>
            </a:r>
            <a:r>
              <a:rPr lang="en-GB" dirty="0" smtClean="0"/>
              <a:t>2012</a:t>
            </a:r>
          </a:p>
          <a:p>
            <a:pPr lvl="1"/>
            <a:r>
              <a:rPr lang="en-GB" dirty="0" smtClean="0"/>
              <a:t>Mohammed </a:t>
            </a:r>
            <a:r>
              <a:rPr lang="en-GB" dirty="0" err="1" smtClean="0"/>
              <a:t>Mursi</a:t>
            </a:r>
            <a:r>
              <a:rPr lang="en-GB" dirty="0" smtClean="0"/>
              <a:t>, </a:t>
            </a:r>
            <a:r>
              <a:rPr lang="en-GB" dirty="0"/>
              <a:t>an </a:t>
            </a:r>
            <a:r>
              <a:rPr lang="en-GB" dirty="0" smtClean="0"/>
              <a:t>Islamist, as President</a:t>
            </a:r>
          </a:p>
          <a:p>
            <a:pPr lvl="1"/>
            <a:r>
              <a:rPr lang="en-GB" dirty="0" smtClean="0"/>
              <a:t>A </a:t>
            </a:r>
            <a:r>
              <a:rPr lang="en-GB" dirty="0"/>
              <a:t>second phase of military rule starting in July 2013. </a:t>
            </a:r>
            <a:endParaRPr lang="en-GB" dirty="0" smtClean="0"/>
          </a:p>
          <a:p>
            <a:pPr lvl="1"/>
            <a:r>
              <a:rPr lang="en-GB" dirty="0" smtClean="0">
                <a:sym typeface="Wingdings" panose="05000000000000000000" pitchFamily="2" charset="2"/>
              </a:rPr>
              <a:t> A</a:t>
            </a:r>
            <a:r>
              <a:rPr lang="en-GB" dirty="0" smtClean="0"/>
              <a:t> </a:t>
            </a:r>
            <a:r>
              <a:rPr lang="en-GB" dirty="0"/>
              <a:t>window to study the real-time effects of </a:t>
            </a:r>
            <a:r>
              <a:rPr lang="en-GB" dirty="0" smtClean="0"/>
              <a:t>street </a:t>
            </a:r>
            <a:r>
              <a:rPr lang="en-GB" dirty="0"/>
              <a:t>protests against a changing cast of ruling political </a:t>
            </a:r>
            <a:r>
              <a:rPr lang="en-GB" dirty="0" smtClean="0"/>
              <a:t>elites</a:t>
            </a:r>
            <a:r>
              <a:rPr lang="en-GB" dirty="0"/>
              <a:t> </a:t>
            </a:r>
          </a:p>
        </p:txBody>
      </p:sp>
    </p:spTree>
    <p:extLst>
      <p:ext uri="{BB962C8B-B14F-4D97-AF65-F5344CB8AC3E}">
        <p14:creationId xmlns:p14="http://schemas.microsoft.com/office/powerpoint/2010/main" val="38090405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Estimating the Value of Political Connections</a:t>
            </a:r>
            <a:endParaRPr lang="en-GB" dirty="0"/>
          </a:p>
        </p:txBody>
      </p:sp>
      <p:sp>
        <p:nvSpPr>
          <p:cNvPr id="3" name="Content Placeholder 2"/>
          <p:cNvSpPr>
            <a:spLocks noGrp="1"/>
          </p:cNvSpPr>
          <p:nvPr>
            <p:ph idx="1"/>
          </p:nvPr>
        </p:nvSpPr>
        <p:spPr/>
        <p:txBody>
          <a:bodyPr/>
          <a:lstStyle/>
          <a:p>
            <a:r>
              <a:rPr lang="en-GB" dirty="0"/>
              <a:t>Construct a daily estimate of the number of protesters in </a:t>
            </a:r>
            <a:r>
              <a:rPr lang="en-GB" dirty="0" err="1"/>
              <a:t>Tahrir</a:t>
            </a:r>
            <a:r>
              <a:rPr lang="en-GB" dirty="0"/>
              <a:t> Square</a:t>
            </a:r>
          </a:p>
          <a:p>
            <a:pPr lvl="1"/>
            <a:r>
              <a:rPr lang="en-GB" dirty="0" smtClean="0"/>
              <a:t>Using information from Egyptian and international print and online media</a:t>
            </a:r>
          </a:p>
        </p:txBody>
      </p:sp>
    </p:spTree>
    <p:extLst>
      <p:ext uri="{BB962C8B-B14F-4D97-AF65-F5344CB8AC3E}">
        <p14:creationId xmlns:p14="http://schemas.microsoft.com/office/powerpoint/2010/main" val="1004091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1026" name="Picture 2" descr="http://eclectecon.typepad.com/.a/6a00e54ecbb69a88330147e0916c18970b-p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4554" y="365125"/>
            <a:ext cx="8326582" cy="6297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03565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voxeu.org/sites/default/files/image/FromMay2014/hassan%20fi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7719" y="290874"/>
            <a:ext cx="6068579" cy="521845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453245" y="5576798"/>
            <a:ext cx="6096000" cy="1200329"/>
          </a:xfrm>
          <a:prstGeom prst="rect">
            <a:avLst/>
          </a:prstGeom>
        </p:spPr>
        <p:txBody>
          <a:bodyPr>
            <a:spAutoFit/>
          </a:bodyPr>
          <a:lstStyle/>
          <a:p>
            <a:r>
              <a:rPr lang="en-GB" dirty="0">
                <a:solidFill>
                  <a:srgbClr val="000000"/>
                </a:solidFill>
                <a:latin typeface="Arial" panose="020B0604020202020204" pitchFamily="34" charset="0"/>
              </a:rPr>
              <a:t>Effect of 500,000 protesters in </a:t>
            </a:r>
            <a:r>
              <a:rPr lang="en-GB" dirty="0" err="1">
                <a:solidFill>
                  <a:srgbClr val="000000"/>
                </a:solidFill>
                <a:latin typeface="Arial" panose="020B0604020202020204" pitchFamily="34" charset="0"/>
              </a:rPr>
              <a:t>Tahrir</a:t>
            </a:r>
            <a:r>
              <a:rPr lang="en-GB" dirty="0">
                <a:solidFill>
                  <a:srgbClr val="000000"/>
                </a:solidFill>
                <a:latin typeface="Arial" panose="020B0604020202020204" pitchFamily="34" charset="0"/>
              </a:rPr>
              <a:t> Square on the daily stock returns of firms connected to the incumbent regime (blue bar) and rival connected firms (green bar), relative to non-connected firms.</a:t>
            </a:r>
            <a:endParaRPr lang="en-GB" dirty="0"/>
          </a:p>
        </p:txBody>
      </p:sp>
    </p:spTree>
    <p:extLst>
      <p:ext uri="{BB962C8B-B14F-4D97-AF65-F5344CB8AC3E}">
        <p14:creationId xmlns:p14="http://schemas.microsoft.com/office/powerpoint/2010/main" val="38366664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Estimating the Value of Political Connections</a:t>
            </a:r>
            <a:endParaRPr lang="en-GB" dirty="0"/>
          </a:p>
        </p:txBody>
      </p:sp>
      <p:sp>
        <p:nvSpPr>
          <p:cNvPr id="3" name="Content Placeholder 2"/>
          <p:cNvSpPr>
            <a:spLocks noGrp="1"/>
          </p:cNvSpPr>
          <p:nvPr>
            <p:ph idx="1"/>
          </p:nvPr>
        </p:nvSpPr>
        <p:spPr/>
        <p:txBody>
          <a:bodyPr/>
          <a:lstStyle/>
          <a:p>
            <a:r>
              <a:rPr lang="en-GB" dirty="0"/>
              <a:t>Under Mubarak, </a:t>
            </a:r>
            <a:r>
              <a:rPr lang="en-GB" dirty="0" smtClean="0"/>
              <a:t>significant </a:t>
            </a:r>
            <a:r>
              <a:rPr lang="en-GB" dirty="0"/>
              <a:t>effect of protests on the relative valuation of NDP-connected firms, but no effect on military and Islamic-connected </a:t>
            </a:r>
            <a:r>
              <a:rPr lang="en-GB" dirty="0" smtClean="0"/>
              <a:t>firms</a:t>
            </a:r>
          </a:p>
          <a:p>
            <a:r>
              <a:rPr lang="en-GB" dirty="0" smtClean="0"/>
              <a:t>Under </a:t>
            </a:r>
            <a:r>
              <a:rPr lang="en-GB" dirty="0"/>
              <a:t>military rule, protesters harm the valuation of military-connected firms, but not the valuation of their rivals. </a:t>
            </a:r>
            <a:endParaRPr lang="en-GB" dirty="0" smtClean="0"/>
          </a:p>
          <a:p>
            <a:r>
              <a:rPr lang="en-GB" dirty="0" smtClean="0"/>
              <a:t>When </a:t>
            </a:r>
            <a:r>
              <a:rPr lang="en-GB" dirty="0"/>
              <a:t>Islamists are the target of the protests, bigger protests harm Islamic firms but have no effect on NDP- and military-connected </a:t>
            </a:r>
            <a:r>
              <a:rPr lang="en-GB" dirty="0" smtClean="0"/>
              <a:t>firms</a:t>
            </a:r>
            <a:endParaRPr lang="en-GB" dirty="0"/>
          </a:p>
        </p:txBody>
      </p:sp>
    </p:spTree>
    <p:extLst>
      <p:ext uri="{BB962C8B-B14F-4D97-AF65-F5344CB8AC3E}">
        <p14:creationId xmlns:p14="http://schemas.microsoft.com/office/powerpoint/2010/main" val="10037805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voxeu.org/sites/default/files/image/FromMay2014/hassan%20fig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3629" y="365125"/>
            <a:ext cx="5694507" cy="470938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293629" y="5388570"/>
            <a:ext cx="6096000" cy="923330"/>
          </a:xfrm>
          <a:prstGeom prst="rect">
            <a:avLst/>
          </a:prstGeom>
        </p:spPr>
        <p:txBody>
          <a:bodyPr>
            <a:spAutoFit/>
          </a:bodyPr>
          <a:lstStyle/>
          <a:p>
            <a:r>
              <a:rPr lang="en-GB" dirty="0">
                <a:solidFill>
                  <a:srgbClr val="000000"/>
                </a:solidFill>
                <a:latin typeface="Arial" panose="020B0604020202020204" pitchFamily="34" charset="0"/>
              </a:rPr>
              <a:t>Effect of 500,000 protesters in </a:t>
            </a:r>
            <a:r>
              <a:rPr lang="en-GB" dirty="0" err="1">
                <a:solidFill>
                  <a:srgbClr val="000000"/>
                </a:solidFill>
                <a:latin typeface="Arial" panose="020B0604020202020204" pitchFamily="34" charset="0"/>
              </a:rPr>
              <a:t>Tahrir</a:t>
            </a:r>
            <a:r>
              <a:rPr lang="en-GB" dirty="0">
                <a:solidFill>
                  <a:srgbClr val="000000"/>
                </a:solidFill>
                <a:latin typeface="Arial" panose="020B0604020202020204" pitchFamily="34" charset="0"/>
              </a:rPr>
              <a:t> Square on the daily stock returns of firms connected to the incumbent regime before and after the day of the protest.</a:t>
            </a:r>
            <a:endParaRPr lang="en-GB" dirty="0"/>
          </a:p>
        </p:txBody>
      </p:sp>
    </p:spTree>
    <p:extLst>
      <p:ext uri="{BB962C8B-B14F-4D97-AF65-F5344CB8AC3E}">
        <p14:creationId xmlns:p14="http://schemas.microsoft.com/office/powerpoint/2010/main" val="11129662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Readings</a:t>
            </a:r>
            <a:endParaRPr lang="en-GB" dirty="0"/>
          </a:p>
        </p:txBody>
      </p:sp>
      <p:sp>
        <p:nvSpPr>
          <p:cNvPr id="3" name="Content Placeholder 2"/>
          <p:cNvSpPr>
            <a:spLocks noGrp="1"/>
          </p:cNvSpPr>
          <p:nvPr>
            <p:ph idx="1"/>
          </p:nvPr>
        </p:nvSpPr>
        <p:spPr/>
        <p:txBody>
          <a:bodyPr>
            <a:normAutofit/>
          </a:bodyPr>
          <a:lstStyle/>
          <a:p>
            <a:r>
              <a:rPr lang="en-GB" dirty="0" smtClean="0">
                <a:solidFill>
                  <a:srgbClr val="FF0000"/>
                </a:solidFill>
              </a:rPr>
              <a:t>Economic Gangsters, Chap. 3</a:t>
            </a:r>
          </a:p>
          <a:p>
            <a:r>
              <a:rPr lang="en-GB" b="1" dirty="0" smtClean="0"/>
              <a:t>Raymond </a:t>
            </a:r>
            <a:r>
              <a:rPr lang="en-GB" b="1" dirty="0" err="1"/>
              <a:t>Fisman</a:t>
            </a:r>
            <a:r>
              <a:rPr lang="en-GB" b="1" dirty="0"/>
              <a:t> &amp; Shang-</a:t>
            </a:r>
            <a:r>
              <a:rPr lang="en-GB" b="1" dirty="0" err="1"/>
              <a:t>Jin</a:t>
            </a:r>
            <a:r>
              <a:rPr lang="en-GB" b="1" dirty="0"/>
              <a:t> Wei, 2009. "</a:t>
            </a:r>
            <a:r>
              <a:rPr lang="en-GB" b="1" dirty="0">
                <a:solidFill>
                  <a:srgbClr val="FF0000"/>
                </a:solidFill>
              </a:rPr>
              <a:t>The Smuggling of Art, and the Art of Smuggling: Uncovering the Illicit Trade in Cultural Property and Antiques</a:t>
            </a:r>
            <a:r>
              <a:rPr lang="en-GB" b="1" dirty="0"/>
              <a:t>," American Economic Journal: Applied </a:t>
            </a:r>
            <a:r>
              <a:rPr lang="en-GB" b="1" dirty="0" smtClean="0"/>
              <a:t>Economics, </a:t>
            </a:r>
            <a:r>
              <a:rPr lang="en-GB" b="1" dirty="0"/>
              <a:t>vol. 1(3), pages 82-96, July</a:t>
            </a:r>
            <a:r>
              <a:rPr lang="en-GB" b="1" dirty="0" smtClean="0"/>
              <a:t>.</a:t>
            </a:r>
            <a:endParaRPr lang="en-GB" b="1" dirty="0"/>
          </a:p>
        </p:txBody>
      </p:sp>
    </p:spTree>
    <p:extLst>
      <p:ext uri="{BB962C8B-B14F-4D97-AF65-F5344CB8AC3E}">
        <p14:creationId xmlns:p14="http://schemas.microsoft.com/office/powerpoint/2010/main" val="646312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Smuggling</a:t>
            </a:r>
            <a:endParaRPr lang="en-GB" dirty="0"/>
          </a:p>
        </p:txBody>
      </p:sp>
      <p:sp>
        <p:nvSpPr>
          <p:cNvPr id="3" name="Content Placeholder 2"/>
          <p:cNvSpPr>
            <a:spLocks noGrp="1"/>
          </p:cNvSpPr>
          <p:nvPr>
            <p:ph idx="1"/>
          </p:nvPr>
        </p:nvSpPr>
        <p:spPr/>
        <p:txBody>
          <a:bodyPr/>
          <a:lstStyle/>
          <a:p>
            <a:r>
              <a:rPr lang="en-GB" dirty="0" smtClean="0"/>
              <a:t>The Greatest Smuggler in modern history</a:t>
            </a:r>
          </a:p>
          <a:p>
            <a:r>
              <a:rPr lang="en-GB" dirty="0" smtClean="0"/>
              <a:t>Smuggled $6 billion of merchandise from Hong Kong to China</a:t>
            </a:r>
          </a:p>
          <a:p>
            <a:endParaRPr lang="en-GB" dirty="0" smtClean="0"/>
          </a:p>
        </p:txBody>
      </p:sp>
      <p:pic>
        <p:nvPicPr>
          <p:cNvPr id="7170" name="Picture 2" descr="http://www.globaltimes.cn/Portals/0/Templates/lai%20tim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5457" y="2893399"/>
            <a:ext cx="2888962" cy="3785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1246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Smuggling</a:t>
            </a:r>
          </a:p>
        </p:txBody>
      </p:sp>
      <p:sp>
        <p:nvSpPr>
          <p:cNvPr id="3" name="Content Placeholder 2"/>
          <p:cNvSpPr>
            <a:spLocks noGrp="1"/>
          </p:cNvSpPr>
          <p:nvPr>
            <p:ph idx="1"/>
          </p:nvPr>
        </p:nvSpPr>
        <p:spPr/>
        <p:txBody>
          <a:bodyPr/>
          <a:lstStyle/>
          <a:p>
            <a:r>
              <a:rPr lang="en-GB" dirty="0" smtClean="0"/>
              <a:t>He smuggled tobacco, gasoline, luxury cars, TVs, and other </a:t>
            </a:r>
            <a:r>
              <a:rPr lang="en-GB" b="1" dirty="0" smtClean="0"/>
              <a:t>high-tariff items</a:t>
            </a:r>
          </a:p>
          <a:p>
            <a:pPr lvl="1"/>
            <a:r>
              <a:rPr lang="en-GB" dirty="0" smtClean="0"/>
              <a:t>Goods not illegal in themselves</a:t>
            </a:r>
          </a:p>
          <a:p>
            <a:pPr lvl="1"/>
            <a:r>
              <a:rPr lang="en-GB" dirty="0" smtClean="0"/>
              <a:t>But he imported them without paying import tariffs</a:t>
            </a:r>
          </a:p>
        </p:txBody>
      </p:sp>
    </p:spTree>
    <p:extLst>
      <p:ext uri="{BB962C8B-B14F-4D97-AF65-F5344CB8AC3E}">
        <p14:creationId xmlns:p14="http://schemas.microsoft.com/office/powerpoint/2010/main" val="230222946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Smuggling</a:t>
            </a:r>
          </a:p>
        </p:txBody>
      </p:sp>
      <p:sp>
        <p:nvSpPr>
          <p:cNvPr id="3" name="Content Placeholder 2"/>
          <p:cNvSpPr>
            <a:spLocks noGrp="1"/>
          </p:cNvSpPr>
          <p:nvPr>
            <p:ph idx="1"/>
          </p:nvPr>
        </p:nvSpPr>
        <p:spPr/>
        <p:txBody>
          <a:bodyPr/>
          <a:lstStyle/>
          <a:p>
            <a:r>
              <a:rPr lang="en-GB" dirty="0" smtClean="0"/>
              <a:t>Suppose he wanted to import 1,000 frozen chickens</a:t>
            </a:r>
          </a:p>
          <a:p>
            <a:r>
              <a:rPr lang="en-GB" dirty="0" smtClean="0"/>
              <a:t>Need to find a way around paying 20% tariff</a:t>
            </a:r>
          </a:p>
          <a:p>
            <a:pPr lvl="1"/>
            <a:r>
              <a:rPr lang="en-GB" dirty="0"/>
              <a:t>Lie about the chickens value (5 yuan instead of 10)</a:t>
            </a:r>
          </a:p>
          <a:p>
            <a:pPr lvl="2"/>
            <a:r>
              <a:rPr lang="en-GB" dirty="0"/>
              <a:t>But what if the custom agents knows that chicken are worth 10 yuan?</a:t>
            </a:r>
          </a:p>
          <a:p>
            <a:pPr lvl="1"/>
            <a:r>
              <a:rPr lang="en-GB" dirty="0"/>
              <a:t>Lie about the number of chickens (500 instead of 1000)</a:t>
            </a:r>
          </a:p>
          <a:p>
            <a:pPr lvl="2"/>
            <a:r>
              <a:rPr lang="en-GB" dirty="0"/>
              <a:t>Same risk, especially if container is weighted </a:t>
            </a:r>
          </a:p>
          <a:p>
            <a:pPr lvl="1"/>
            <a:r>
              <a:rPr lang="en-GB" dirty="0" smtClean="0"/>
              <a:t>Lie about the chickens (call them turkeys instead)</a:t>
            </a:r>
          </a:p>
          <a:p>
            <a:pPr lvl="2"/>
            <a:r>
              <a:rPr lang="en-GB" dirty="0" smtClean="0"/>
              <a:t>Turkeys only face a 10% tariff</a:t>
            </a:r>
          </a:p>
          <a:p>
            <a:endParaRPr lang="en-GB" dirty="0"/>
          </a:p>
        </p:txBody>
      </p:sp>
    </p:spTree>
    <p:extLst>
      <p:ext uri="{BB962C8B-B14F-4D97-AF65-F5344CB8AC3E}">
        <p14:creationId xmlns:p14="http://schemas.microsoft.com/office/powerpoint/2010/main" val="39154110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Smuggling</a:t>
            </a:r>
            <a:endParaRPr lang="en-GB" dirty="0"/>
          </a:p>
        </p:txBody>
      </p:sp>
      <p:sp>
        <p:nvSpPr>
          <p:cNvPr id="3" name="Content Placeholder 2"/>
          <p:cNvSpPr>
            <a:spLocks noGrp="1"/>
          </p:cNvSpPr>
          <p:nvPr>
            <p:ph idx="1"/>
          </p:nvPr>
        </p:nvSpPr>
        <p:spPr/>
        <p:txBody>
          <a:bodyPr/>
          <a:lstStyle/>
          <a:p>
            <a:r>
              <a:rPr lang="en-GB" dirty="0" smtClean="0"/>
              <a:t>How did he manage that trick?</a:t>
            </a:r>
          </a:p>
          <a:p>
            <a:pPr lvl="1"/>
            <a:r>
              <a:rPr lang="en-GB" sz="2800" dirty="0" smtClean="0"/>
              <a:t>By </a:t>
            </a:r>
            <a:r>
              <a:rPr lang="en-GB" sz="2800" b="1" dirty="0" smtClean="0"/>
              <a:t>bribing</a:t>
            </a:r>
            <a:r>
              <a:rPr lang="en-GB" sz="2800" dirty="0" smtClean="0"/>
              <a:t> </a:t>
            </a:r>
            <a:r>
              <a:rPr lang="en-GB" sz="2800" dirty="0"/>
              <a:t>custom officials</a:t>
            </a:r>
          </a:p>
          <a:p>
            <a:pPr lvl="2"/>
            <a:r>
              <a:rPr lang="en-GB" sz="2400" dirty="0"/>
              <a:t>Seemingly half of custom officials in China were on his payroll</a:t>
            </a:r>
          </a:p>
          <a:p>
            <a:pPr lvl="1"/>
            <a:r>
              <a:rPr lang="en-GB" sz="2800" dirty="0" smtClean="0"/>
              <a:t>And the </a:t>
            </a:r>
            <a:r>
              <a:rPr lang="en-GB" sz="2800" b="1" dirty="0" smtClean="0"/>
              <a:t>risk </a:t>
            </a:r>
            <a:r>
              <a:rPr lang="en-GB" sz="2800" b="1" dirty="0"/>
              <a:t>of detection is low</a:t>
            </a:r>
          </a:p>
          <a:p>
            <a:pPr lvl="2"/>
            <a:r>
              <a:rPr lang="en-GB" sz="2400" dirty="0"/>
              <a:t>24 million 40-foot containers passed through Hong Kong in 2006</a:t>
            </a:r>
          </a:p>
          <a:p>
            <a:pPr lvl="2"/>
            <a:r>
              <a:rPr lang="en-GB" sz="2400" dirty="0"/>
              <a:t>2700 every </a:t>
            </a:r>
            <a:r>
              <a:rPr lang="en-GB" sz="2400" dirty="0" smtClean="0"/>
              <a:t>hour</a:t>
            </a:r>
          </a:p>
          <a:p>
            <a:pPr lvl="2"/>
            <a:r>
              <a:rPr lang="en-GB" sz="2400" dirty="0" smtClean="0"/>
              <a:t>Custom </a:t>
            </a:r>
            <a:r>
              <a:rPr lang="en-GB" sz="2400" dirty="0"/>
              <a:t>agents can’t examine the contents of all of them</a:t>
            </a:r>
          </a:p>
          <a:p>
            <a:endParaRPr lang="en-GB" dirty="0" smtClean="0"/>
          </a:p>
          <a:p>
            <a:endParaRPr lang="en-GB" dirty="0"/>
          </a:p>
        </p:txBody>
      </p:sp>
    </p:spTree>
    <p:extLst>
      <p:ext uri="{BB962C8B-B14F-4D97-AF65-F5344CB8AC3E}">
        <p14:creationId xmlns:p14="http://schemas.microsoft.com/office/powerpoint/2010/main" val="152711677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Smuggling</a:t>
            </a:r>
          </a:p>
        </p:txBody>
      </p:sp>
      <p:sp>
        <p:nvSpPr>
          <p:cNvPr id="3" name="Content Placeholder 2"/>
          <p:cNvSpPr>
            <a:spLocks noGrp="1"/>
          </p:cNvSpPr>
          <p:nvPr>
            <p:ph idx="1"/>
          </p:nvPr>
        </p:nvSpPr>
        <p:spPr/>
        <p:txBody>
          <a:bodyPr/>
          <a:lstStyle/>
          <a:p>
            <a:r>
              <a:rPr lang="en-GB" dirty="0" smtClean="0"/>
              <a:t>How can economists measure such type of smuggling?</a:t>
            </a:r>
          </a:p>
          <a:p>
            <a:pPr lvl="1"/>
            <a:r>
              <a:rPr lang="en-GB" dirty="0" smtClean="0"/>
              <a:t>Look at anomalies in official trade statistics</a:t>
            </a:r>
          </a:p>
          <a:p>
            <a:pPr lvl="1"/>
            <a:r>
              <a:rPr lang="en-GB" b="1" dirty="0" smtClean="0"/>
              <a:t>The trade gap: </a:t>
            </a:r>
            <a:r>
              <a:rPr lang="en-GB" dirty="0" smtClean="0"/>
              <a:t>Difference between what exporters and importers report</a:t>
            </a:r>
          </a:p>
          <a:p>
            <a:pPr lvl="1"/>
            <a:r>
              <a:rPr lang="en-GB" dirty="0" smtClean="0"/>
              <a:t>Lai </a:t>
            </a:r>
            <a:r>
              <a:rPr lang="en-GB" dirty="0" err="1" smtClean="0"/>
              <a:t>Changxing</a:t>
            </a:r>
            <a:r>
              <a:rPr lang="en-GB" dirty="0" smtClean="0"/>
              <a:t> left holes of this sort in the Hong Kong-China trade numbers</a:t>
            </a:r>
          </a:p>
          <a:p>
            <a:pPr lvl="2"/>
            <a:r>
              <a:rPr lang="en-GB" dirty="0" smtClean="0"/>
              <a:t>Hong Kong declared exports of cigarettes and cars and these </a:t>
            </a:r>
            <a:r>
              <a:rPr lang="en-GB" b="1" i="1" dirty="0" smtClean="0"/>
              <a:t>never arrived </a:t>
            </a:r>
            <a:r>
              <a:rPr lang="en-GB" dirty="0" smtClean="0"/>
              <a:t>in China</a:t>
            </a:r>
            <a:endParaRPr lang="en-GB" dirty="0"/>
          </a:p>
        </p:txBody>
      </p:sp>
    </p:spTree>
    <p:extLst>
      <p:ext uri="{BB962C8B-B14F-4D97-AF65-F5344CB8AC3E}">
        <p14:creationId xmlns:p14="http://schemas.microsoft.com/office/powerpoint/2010/main" val="59995768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Smuggling</a:t>
            </a:r>
          </a:p>
        </p:txBody>
      </p:sp>
      <p:sp>
        <p:nvSpPr>
          <p:cNvPr id="3" name="Content Placeholder 2"/>
          <p:cNvSpPr>
            <a:spLocks noGrp="1"/>
          </p:cNvSpPr>
          <p:nvPr>
            <p:ph idx="1"/>
          </p:nvPr>
        </p:nvSpPr>
        <p:spPr/>
        <p:txBody>
          <a:bodyPr/>
          <a:lstStyle/>
          <a:p>
            <a:r>
              <a:rPr lang="en-GB" dirty="0"/>
              <a:t>China’s tariffs</a:t>
            </a:r>
          </a:p>
          <a:p>
            <a:pPr lvl="1"/>
            <a:r>
              <a:rPr lang="en-GB" dirty="0"/>
              <a:t>Perfume: 55%</a:t>
            </a:r>
          </a:p>
          <a:p>
            <a:pPr lvl="1"/>
            <a:r>
              <a:rPr lang="en-GB" dirty="0"/>
              <a:t>Tobacco: 70%</a:t>
            </a:r>
          </a:p>
          <a:p>
            <a:pPr lvl="1"/>
            <a:r>
              <a:rPr lang="en-GB" dirty="0"/>
              <a:t>TVs: 50%</a:t>
            </a:r>
          </a:p>
          <a:p>
            <a:pPr lvl="1"/>
            <a:r>
              <a:rPr lang="en-GB" dirty="0"/>
              <a:t>Cars: 100% or higher</a:t>
            </a:r>
          </a:p>
          <a:p>
            <a:r>
              <a:rPr lang="en-GB" dirty="0" smtClean="0"/>
              <a:t>The higher the tariff, the more incentive to smuggle and avoid tariff duties</a:t>
            </a:r>
          </a:p>
          <a:p>
            <a:pPr lvl="1"/>
            <a:r>
              <a:rPr lang="en-GB" dirty="0" smtClean="0"/>
              <a:t>The trade gap is much higher for high-tariff goods</a:t>
            </a:r>
          </a:p>
          <a:p>
            <a:pPr lvl="1"/>
            <a:r>
              <a:rPr lang="en-GB" dirty="0" smtClean="0"/>
              <a:t>If tariff is 1 percentage point higher, the gap rises by 3 percentage points</a:t>
            </a:r>
          </a:p>
        </p:txBody>
      </p:sp>
    </p:spTree>
    <p:extLst>
      <p:ext uri="{BB962C8B-B14F-4D97-AF65-F5344CB8AC3E}">
        <p14:creationId xmlns:p14="http://schemas.microsoft.com/office/powerpoint/2010/main" val="22028708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5" name="Picture 4"/>
          <p:cNvPicPr>
            <a:picLocks noChangeAspect="1"/>
          </p:cNvPicPr>
          <p:nvPr/>
        </p:nvPicPr>
        <p:blipFill>
          <a:blip r:embed="rId2"/>
          <a:stretch>
            <a:fillRect/>
          </a:stretch>
        </p:blipFill>
        <p:spPr>
          <a:xfrm>
            <a:off x="1316377" y="-31173"/>
            <a:ext cx="9289082" cy="6919681"/>
          </a:xfrm>
          <a:prstGeom prst="rect">
            <a:avLst/>
          </a:prstGeom>
        </p:spPr>
      </p:pic>
      <p:sp>
        <p:nvSpPr>
          <p:cNvPr id="6" name="Rectangle 5"/>
          <p:cNvSpPr/>
          <p:nvPr/>
        </p:nvSpPr>
        <p:spPr>
          <a:xfrm>
            <a:off x="73825" y="3743097"/>
            <a:ext cx="1973184" cy="1477328"/>
          </a:xfrm>
          <a:prstGeom prst="rect">
            <a:avLst/>
          </a:prstGeom>
          <a:ln w="76200"/>
        </p:spPr>
        <p:style>
          <a:lnRef idx="2">
            <a:schemeClr val="accent1"/>
          </a:lnRef>
          <a:fillRef idx="1">
            <a:schemeClr val="lt1"/>
          </a:fillRef>
          <a:effectRef idx="0">
            <a:schemeClr val="accent1"/>
          </a:effectRef>
          <a:fontRef idx="minor">
            <a:schemeClr val="dk1"/>
          </a:fontRef>
        </p:style>
        <p:txBody>
          <a:bodyPr wrap="square">
            <a:spAutoFit/>
          </a:bodyPr>
          <a:lstStyle/>
          <a:p>
            <a:r>
              <a:rPr lang="en-GB" dirty="0" smtClean="0"/>
              <a:t>Transparency international</a:t>
            </a:r>
          </a:p>
          <a:p>
            <a:r>
              <a:rPr lang="en-GB" dirty="0" smtClean="0"/>
              <a:t>Index based on experts’ perceptions</a:t>
            </a:r>
            <a:endParaRPr lang="en-GB" dirty="0"/>
          </a:p>
        </p:txBody>
      </p:sp>
    </p:spTree>
    <p:extLst>
      <p:ext uri="{BB962C8B-B14F-4D97-AF65-F5344CB8AC3E}">
        <p14:creationId xmlns:p14="http://schemas.microsoft.com/office/powerpoint/2010/main" val="255051891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31241" y="510598"/>
            <a:ext cx="8337550" cy="61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243487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Smuggling</a:t>
            </a:r>
          </a:p>
        </p:txBody>
      </p:sp>
      <p:sp>
        <p:nvSpPr>
          <p:cNvPr id="3" name="Content Placeholder 2"/>
          <p:cNvSpPr>
            <a:spLocks noGrp="1"/>
          </p:cNvSpPr>
          <p:nvPr>
            <p:ph idx="1"/>
          </p:nvPr>
        </p:nvSpPr>
        <p:spPr/>
        <p:txBody>
          <a:bodyPr/>
          <a:lstStyle/>
          <a:p>
            <a:r>
              <a:rPr lang="en-GB" dirty="0" smtClean="0"/>
              <a:t>Policymakers set different tariffs across goods precisely to create incentives for corruption</a:t>
            </a:r>
          </a:p>
          <a:p>
            <a:r>
              <a:rPr lang="en-GB" dirty="0"/>
              <a:t>This means they can fill their pockets</a:t>
            </a:r>
          </a:p>
          <a:p>
            <a:pPr lvl="1"/>
            <a:r>
              <a:rPr lang="en-GB" dirty="0"/>
              <a:t>Abuse of public power for private </a:t>
            </a:r>
            <a:r>
              <a:rPr lang="en-GB" dirty="0" smtClean="0"/>
              <a:t>gain</a:t>
            </a:r>
          </a:p>
        </p:txBody>
      </p:sp>
    </p:spTree>
    <p:extLst>
      <p:ext uri="{BB962C8B-B14F-4D97-AF65-F5344CB8AC3E}">
        <p14:creationId xmlns:p14="http://schemas.microsoft.com/office/powerpoint/2010/main" val="334075608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426079" y="1145759"/>
            <a:ext cx="9339842" cy="4566481"/>
          </a:xfrm>
          <a:prstGeom prst="rect">
            <a:avLst/>
          </a:prstGeom>
        </p:spPr>
      </p:pic>
    </p:spTree>
    <p:extLst>
      <p:ext uri="{BB962C8B-B14F-4D97-AF65-F5344CB8AC3E}">
        <p14:creationId xmlns:p14="http://schemas.microsoft.com/office/powerpoint/2010/main" val="17655543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Smuggling</a:t>
            </a:r>
          </a:p>
        </p:txBody>
      </p:sp>
      <p:sp>
        <p:nvSpPr>
          <p:cNvPr id="3" name="Content Placeholder 2"/>
          <p:cNvSpPr>
            <a:spLocks noGrp="1"/>
          </p:cNvSpPr>
          <p:nvPr>
            <p:ph idx="1"/>
          </p:nvPr>
        </p:nvSpPr>
        <p:spPr/>
        <p:txBody>
          <a:bodyPr/>
          <a:lstStyle/>
          <a:p>
            <a:r>
              <a:rPr lang="en-GB" dirty="0"/>
              <a:t> FedEx warns on its website (2010) that Chinese “customs officials still have wide discretion concerning the category in which an import is placed [and have] the flexibility […] to "negotiate" duties.”</a:t>
            </a:r>
          </a:p>
        </p:txBody>
      </p:sp>
    </p:spTree>
    <p:extLst>
      <p:ext uri="{BB962C8B-B14F-4D97-AF65-F5344CB8AC3E}">
        <p14:creationId xmlns:p14="http://schemas.microsoft.com/office/powerpoint/2010/main" val="241150671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Smuggling</a:t>
            </a:r>
            <a:endParaRPr lang="en-GB" dirty="0"/>
          </a:p>
        </p:txBody>
      </p:sp>
      <p:sp>
        <p:nvSpPr>
          <p:cNvPr id="3" name="Content Placeholder 2"/>
          <p:cNvSpPr>
            <a:spLocks noGrp="1"/>
          </p:cNvSpPr>
          <p:nvPr>
            <p:ph idx="1"/>
          </p:nvPr>
        </p:nvSpPr>
        <p:spPr/>
        <p:txBody>
          <a:bodyPr/>
          <a:lstStyle/>
          <a:p>
            <a:r>
              <a:rPr lang="en-GB" b="1" dirty="0">
                <a:hlinkClick r:id="rId2"/>
              </a:rPr>
              <a:t>Nepal bans airline staff </a:t>
            </a:r>
            <a:r>
              <a:rPr lang="en-GB" b="1" dirty="0" smtClean="0">
                <a:hlinkClick r:id="rId2"/>
              </a:rPr>
              <a:t>pockets</a:t>
            </a:r>
            <a:r>
              <a:rPr lang="en-GB" b="1" dirty="0" smtClean="0"/>
              <a:t> (BBC News)</a:t>
            </a:r>
          </a:p>
          <a:p>
            <a:r>
              <a:rPr lang="en-GB" b="1" dirty="0"/>
              <a:t>Staff at Nepal's main international airport are to be issued with trousers without pockets, in an attempt to wipe out rampant bribe-taking</a:t>
            </a:r>
            <a:r>
              <a:rPr lang="en-GB" b="1" dirty="0" smtClean="0"/>
              <a:t>.</a:t>
            </a:r>
          </a:p>
          <a:p>
            <a:r>
              <a:rPr lang="en-GB" dirty="0"/>
              <a:t>A spokesman said trousers without pockets would help the authorities "curb the irregularities".</a:t>
            </a:r>
            <a:endParaRPr lang="en-GB" b="1" dirty="0"/>
          </a:p>
          <a:p>
            <a:endParaRPr lang="en-GB" dirty="0"/>
          </a:p>
        </p:txBody>
      </p:sp>
    </p:spTree>
    <p:extLst>
      <p:ext uri="{BB962C8B-B14F-4D97-AF65-F5344CB8AC3E}">
        <p14:creationId xmlns:p14="http://schemas.microsoft.com/office/powerpoint/2010/main" val="242707471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GB" dirty="0"/>
              <a:t>Smuggling</a:t>
            </a:r>
            <a:endParaRPr lang="en-GB" altLang="en-US" dirty="0" smtClean="0"/>
          </a:p>
        </p:txBody>
      </p:sp>
      <p:sp>
        <p:nvSpPr>
          <p:cNvPr id="45059" name="Content Placeholder 2"/>
          <p:cNvSpPr>
            <a:spLocks noGrp="1"/>
          </p:cNvSpPr>
          <p:nvPr>
            <p:ph idx="1"/>
          </p:nvPr>
        </p:nvSpPr>
        <p:spPr/>
        <p:txBody>
          <a:bodyPr/>
          <a:lstStyle/>
          <a:p>
            <a:r>
              <a:rPr lang="en-GB" altLang="en-US" b="1" dirty="0" smtClean="0"/>
              <a:t>Declare rice as mung beans</a:t>
            </a:r>
          </a:p>
          <a:p>
            <a:r>
              <a:rPr lang="en-GB" altLang="en-US" sz="2000" dirty="0" smtClean="0"/>
              <a:t>Two Philippine companies, Plum Blossom Import-Export Food Corp. and Full Story Source Marketing were apparently importing rice from Vietnam and Thailand but </a:t>
            </a:r>
            <a:r>
              <a:rPr lang="en-GB" altLang="en-US" sz="2000" dirty="0" err="1" smtClean="0"/>
              <a:t>misdeclaring</a:t>
            </a:r>
            <a:r>
              <a:rPr lang="en-GB" altLang="en-US" sz="2000" dirty="0" smtClean="0"/>
              <a:t> it as mung beans. Why?  </a:t>
            </a:r>
          </a:p>
          <a:p>
            <a:r>
              <a:rPr lang="en-GB" altLang="en-US" sz="2000" dirty="0" smtClean="0"/>
              <a:t>White rice imports require an import license from the National Food Authority and are subject to a 50% duty and 12% VAT. Mung beans, meanwhile, are zero-rated in both customs duties and VAT under the ASEAN Free Trade Agreement.</a:t>
            </a:r>
            <a:br>
              <a:rPr lang="en-GB" altLang="en-US" sz="2000" dirty="0" smtClean="0"/>
            </a:br>
            <a:endParaRPr lang="en-GB" altLang="en-US" dirty="0" smtClean="0"/>
          </a:p>
        </p:txBody>
      </p:sp>
    </p:spTree>
    <p:extLst>
      <p:ext uri="{BB962C8B-B14F-4D97-AF65-F5344CB8AC3E}">
        <p14:creationId xmlns:p14="http://schemas.microsoft.com/office/powerpoint/2010/main" val="3712692838"/>
      </p:ext>
    </p:extLst>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GB" dirty="0"/>
              <a:t>Smuggling</a:t>
            </a:r>
            <a:endParaRPr lang="en-GB" altLang="en-US" dirty="0" smtClean="0"/>
          </a:p>
        </p:txBody>
      </p:sp>
      <p:sp>
        <p:nvSpPr>
          <p:cNvPr id="47107" name="Content Placeholder 2"/>
          <p:cNvSpPr>
            <a:spLocks noGrp="1"/>
          </p:cNvSpPr>
          <p:nvPr>
            <p:ph idx="1"/>
          </p:nvPr>
        </p:nvSpPr>
        <p:spPr/>
        <p:txBody>
          <a:bodyPr/>
          <a:lstStyle/>
          <a:p>
            <a:r>
              <a:rPr lang="en-GB" altLang="en-US" b="1" dirty="0" smtClean="0"/>
              <a:t>Undervalue motorcycles:</a:t>
            </a:r>
          </a:p>
          <a:p>
            <a:r>
              <a:rPr lang="en-GB" altLang="en-US" sz="2400" dirty="0" smtClean="0"/>
              <a:t>48 brand new Yamaha motorcycles arrived at the Port of Manila in December 2013</a:t>
            </a:r>
          </a:p>
          <a:p>
            <a:r>
              <a:rPr lang="en-GB" altLang="en-US" sz="2400" dirty="0" smtClean="0"/>
              <a:t>According to import documents, the motorcycles were "in knocked-down condition" from Thailand, and valued  $212  each</a:t>
            </a:r>
          </a:p>
          <a:p>
            <a:r>
              <a:rPr lang="en-GB" altLang="en-US" sz="2400" dirty="0" smtClean="0"/>
              <a:t>Customs inspection found the motorcycles were new and came from India</a:t>
            </a:r>
          </a:p>
          <a:p>
            <a:r>
              <a:rPr lang="en-GB" altLang="en-US" sz="2400" dirty="0" smtClean="0"/>
              <a:t>The suggested selling price of a brand new Yamaha in India is $1,812, about 85% higher than the declared value</a:t>
            </a:r>
            <a:endParaRPr lang="en-GB" altLang="en-US" sz="2400" dirty="0"/>
          </a:p>
        </p:txBody>
      </p:sp>
    </p:spTree>
    <p:extLst>
      <p:ext uri="{BB962C8B-B14F-4D97-AF65-F5344CB8AC3E}">
        <p14:creationId xmlns:p14="http://schemas.microsoft.com/office/powerpoint/2010/main" val="359658617"/>
      </p:ext>
    </p:extLst>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Smuggling </a:t>
            </a:r>
            <a:endParaRPr lang="en-GB" dirty="0"/>
          </a:p>
        </p:txBody>
      </p:sp>
      <p:sp>
        <p:nvSpPr>
          <p:cNvPr id="3" name="Content Placeholder 2"/>
          <p:cNvSpPr>
            <a:spLocks noGrp="1"/>
          </p:cNvSpPr>
          <p:nvPr>
            <p:ph idx="1"/>
          </p:nvPr>
        </p:nvSpPr>
        <p:spPr/>
        <p:txBody>
          <a:bodyPr/>
          <a:lstStyle/>
          <a:p>
            <a:r>
              <a:rPr lang="en-GB" sz="4400" b="1" dirty="0" smtClean="0"/>
              <a:t>Recap</a:t>
            </a:r>
          </a:p>
          <a:p>
            <a:r>
              <a:rPr lang="en-GB" dirty="0" smtClean="0"/>
              <a:t>High and varying tariffs create incentives for evasion and corruption</a:t>
            </a:r>
          </a:p>
          <a:p>
            <a:r>
              <a:rPr lang="en-GB" dirty="0" smtClean="0"/>
              <a:t>This leaves traces in official statistics</a:t>
            </a:r>
            <a:endParaRPr lang="en-GB" dirty="0"/>
          </a:p>
          <a:p>
            <a:pPr lvl="1"/>
            <a:r>
              <a:rPr lang="en-GB" dirty="0" smtClean="0"/>
              <a:t>Economists can identify smuggling in the trade gap’s correlation with tariffs</a:t>
            </a:r>
            <a:endParaRPr lang="en-GB" dirty="0"/>
          </a:p>
        </p:txBody>
      </p:sp>
    </p:spTree>
    <p:extLst>
      <p:ext uri="{BB962C8B-B14F-4D97-AF65-F5344CB8AC3E}">
        <p14:creationId xmlns:p14="http://schemas.microsoft.com/office/powerpoint/2010/main" val="35643135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pic>
        <p:nvPicPr>
          <p:cNvPr id="4" name="Picture 2" descr="http://img.timeinc.net/time/images/covers/europe/2003/20031103_4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2343" y="253206"/>
            <a:ext cx="4918202" cy="6430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76435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Smuggling</a:t>
            </a:r>
          </a:p>
        </p:txBody>
      </p:sp>
      <p:sp>
        <p:nvSpPr>
          <p:cNvPr id="3" name="Content Placeholder 2"/>
          <p:cNvSpPr>
            <a:spLocks noGrp="1"/>
          </p:cNvSpPr>
          <p:nvPr>
            <p:ph idx="1"/>
          </p:nvPr>
        </p:nvSpPr>
        <p:spPr/>
        <p:txBody>
          <a:bodyPr>
            <a:normAutofit/>
          </a:bodyPr>
          <a:lstStyle/>
          <a:p>
            <a:r>
              <a:rPr lang="en-GB" dirty="0"/>
              <a:t>Countries ban or restrict export of antique art and cultural property</a:t>
            </a:r>
          </a:p>
          <a:p>
            <a:pPr lvl="1"/>
            <a:r>
              <a:rPr lang="en-GB" dirty="0"/>
              <a:t>Etruscan chariots</a:t>
            </a:r>
          </a:p>
          <a:p>
            <a:pPr lvl="1"/>
            <a:r>
              <a:rPr lang="en-GB" dirty="0"/>
              <a:t>Greek statues</a:t>
            </a:r>
          </a:p>
          <a:p>
            <a:pPr lvl="1"/>
            <a:r>
              <a:rPr lang="en-GB" dirty="0"/>
              <a:t>Pre-Columbian pottery</a:t>
            </a:r>
          </a:p>
          <a:p>
            <a:pPr lvl="1"/>
            <a:r>
              <a:rPr lang="en-GB" dirty="0"/>
              <a:t>19</a:t>
            </a:r>
            <a:r>
              <a:rPr lang="en-GB" baseline="30000" dirty="0"/>
              <a:t>th</a:t>
            </a:r>
            <a:r>
              <a:rPr lang="en-GB" dirty="0"/>
              <a:t> century coins</a:t>
            </a:r>
          </a:p>
          <a:p>
            <a:pPr marL="228600" lvl="1">
              <a:spcBef>
                <a:spcPts val="1000"/>
              </a:spcBef>
            </a:pPr>
            <a:r>
              <a:rPr lang="en-GB" dirty="0"/>
              <a:t>The US welcomes them</a:t>
            </a:r>
          </a:p>
          <a:p>
            <a:pPr marL="685800" lvl="2">
              <a:spcBef>
                <a:spcPts val="1000"/>
              </a:spcBef>
            </a:pPr>
            <a:r>
              <a:rPr lang="en-GB" dirty="0"/>
              <a:t>Violating a foreign law doesn’t mean you’re violating US law</a:t>
            </a:r>
          </a:p>
          <a:p>
            <a:pPr marL="685800" lvl="2">
              <a:spcBef>
                <a:spcPts val="1000"/>
              </a:spcBef>
            </a:pPr>
            <a:r>
              <a:rPr lang="en-GB" dirty="0"/>
              <a:t>Zero tariff rate on antiques and cultural objects </a:t>
            </a:r>
          </a:p>
          <a:p>
            <a:pPr marL="228600" lvl="1">
              <a:spcBef>
                <a:spcPts val="1000"/>
              </a:spcBef>
            </a:pPr>
            <a:r>
              <a:rPr lang="en-GB" dirty="0" smtClean="0"/>
              <a:t>More </a:t>
            </a:r>
            <a:r>
              <a:rPr lang="en-GB" dirty="0"/>
              <a:t>antiques arrive in the US than leave other </a:t>
            </a:r>
            <a:r>
              <a:rPr lang="en-GB" dirty="0" smtClean="0"/>
              <a:t>countries</a:t>
            </a:r>
          </a:p>
          <a:p>
            <a:pPr marL="685800" lvl="2">
              <a:spcBef>
                <a:spcPts val="1000"/>
              </a:spcBef>
            </a:pPr>
            <a:r>
              <a:rPr lang="en-GB" dirty="0"/>
              <a:t>Activities are </a:t>
            </a:r>
            <a:r>
              <a:rPr lang="en-GB" dirty="0" smtClean="0"/>
              <a:t>facilitated </a:t>
            </a:r>
            <a:r>
              <a:rPr lang="en-GB" dirty="0"/>
              <a:t>through the bribing of customs officials to look the other </a:t>
            </a:r>
            <a:r>
              <a:rPr lang="en-GB" dirty="0" smtClean="0"/>
              <a:t>way</a:t>
            </a:r>
            <a:endParaRPr lang="en-GB" dirty="0"/>
          </a:p>
          <a:p>
            <a:pPr lvl="1"/>
            <a:endParaRPr lang="en-GB" dirty="0" smtClean="0"/>
          </a:p>
          <a:p>
            <a:endParaRPr lang="en-GB" dirty="0"/>
          </a:p>
        </p:txBody>
      </p:sp>
    </p:spTree>
    <p:extLst>
      <p:ext uri="{BB962C8B-B14F-4D97-AF65-F5344CB8AC3E}">
        <p14:creationId xmlns:p14="http://schemas.microsoft.com/office/powerpoint/2010/main" val="21812228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5" name="Picture 4"/>
          <p:cNvPicPr>
            <a:picLocks noChangeAspect="1"/>
          </p:cNvPicPr>
          <p:nvPr/>
        </p:nvPicPr>
        <p:blipFill>
          <a:blip r:embed="rId2"/>
          <a:stretch>
            <a:fillRect/>
          </a:stretch>
        </p:blipFill>
        <p:spPr>
          <a:xfrm>
            <a:off x="1316377" y="-31173"/>
            <a:ext cx="9289082" cy="6919681"/>
          </a:xfrm>
          <a:prstGeom prst="rect">
            <a:avLst/>
          </a:prstGeom>
        </p:spPr>
      </p:pic>
      <p:sp>
        <p:nvSpPr>
          <p:cNvPr id="6" name="Rectangle 5"/>
          <p:cNvSpPr/>
          <p:nvPr/>
        </p:nvSpPr>
        <p:spPr>
          <a:xfrm>
            <a:off x="73825" y="3743097"/>
            <a:ext cx="1973184" cy="1477328"/>
          </a:xfrm>
          <a:prstGeom prst="rect">
            <a:avLst/>
          </a:prstGeom>
          <a:ln w="76200"/>
        </p:spPr>
        <p:style>
          <a:lnRef idx="2">
            <a:schemeClr val="accent1"/>
          </a:lnRef>
          <a:fillRef idx="1">
            <a:schemeClr val="lt1"/>
          </a:fillRef>
          <a:effectRef idx="0">
            <a:schemeClr val="accent1"/>
          </a:effectRef>
          <a:fontRef idx="minor">
            <a:schemeClr val="dk1"/>
          </a:fontRef>
        </p:style>
        <p:txBody>
          <a:bodyPr wrap="square">
            <a:spAutoFit/>
          </a:bodyPr>
          <a:lstStyle/>
          <a:p>
            <a:r>
              <a:rPr lang="en-GB" dirty="0" smtClean="0"/>
              <a:t>Transparency international</a:t>
            </a:r>
          </a:p>
          <a:p>
            <a:r>
              <a:rPr lang="en-GB" dirty="0" smtClean="0"/>
              <a:t>Index based on experts’ perceptions</a:t>
            </a:r>
            <a:endParaRPr lang="en-GB" dirty="0"/>
          </a:p>
        </p:txBody>
      </p:sp>
      <p:sp>
        <p:nvSpPr>
          <p:cNvPr id="7" name="Rectangle 6"/>
          <p:cNvSpPr/>
          <p:nvPr/>
        </p:nvSpPr>
        <p:spPr>
          <a:xfrm>
            <a:off x="4987636" y="365125"/>
            <a:ext cx="6096000" cy="923330"/>
          </a:xfrm>
          <a:prstGeom prst="rect">
            <a:avLst/>
          </a:prstGeom>
          <a:ln w="57150">
            <a:solidFill>
              <a:srgbClr val="00B0F0"/>
            </a:solidFill>
          </a:ln>
        </p:spPr>
        <p:style>
          <a:lnRef idx="2">
            <a:schemeClr val="accent6"/>
          </a:lnRef>
          <a:fillRef idx="1">
            <a:schemeClr val="lt1"/>
          </a:fillRef>
          <a:effectRef idx="0">
            <a:schemeClr val="accent6"/>
          </a:effectRef>
          <a:fontRef idx="minor">
            <a:schemeClr val="dk1"/>
          </a:fontRef>
        </p:style>
        <p:txBody>
          <a:bodyPr>
            <a:spAutoFit/>
          </a:bodyPr>
          <a:lstStyle/>
          <a:p>
            <a:r>
              <a:rPr lang="en-GB" b="1" dirty="0" smtClean="0">
                <a:solidFill>
                  <a:srgbClr val="000000"/>
                </a:solidFill>
                <a:latin typeface="Times New Roman" panose="02020603050405020304" pitchFamily="18" charset="0"/>
              </a:rPr>
              <a:t>An </a:t>
            </a:r>
            <a:r>
              <a:rPr lang="en-GB" b="1" dirty="0">
                <a:solidFill>
                  <a:srgbClr val="000000"/>
                </a:solidFill>
                <a:latin typeface="Times New Roman" panose="02020603050405020304" pitchFamily="18" charset="0"/>
              </a:rPr>
              <a:t>increase in the corruption level from that of Singapore to that of Mexico would have the same negative effect on inward FDI as raising the tax rate by fifty percentage points. </a:t>
            </a:r>
            <a:endParaRPr lang="en-GB" dirty="0"/>
          </a:p>
        </p:txBody>
      </p:sp>
    </p:spTree>
    <p:extLst>
      <p:ext uri="{BB962C8B-B14F-4D97-AF65-F5344CB8AC3E}">
        <p14:creationId xmlns:p14="http://schemas.microsoft.com/office/powerpoint/2010/main" val="126145263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Smuggling</a:t>
            </a:r>
          </a:p>
        </p:txBody>
      </p:sp>
      <p:pic>
        <p:nvPicPr>
          <p:cNvPr id="1026" name="Picture 2" descr="http://www.metmuseum.org/toah/images/h2/h2_03.23.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82240" y="2358737"/>
            <a:ext cx="47625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ancientgreece.com/media/img/scul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111" y="2358737"/>
            <a:ext cx="2190750" cy="35718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simonyshs.wikispaces.com/file/view/ambear.jpg/137367033/280x280/ambea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2119" y="2358737"/>
            <a:ext cx="26670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76517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5" name="Picture 4"/>
          <p:cNvPicPr>
            <a:picLocks noChangeAspect="1"/>
          </p:cNvPicPr>
          <p:nvPr/>
        </p:nvPicPr>
        <p:blipFill>
          <a:blip r:embed="rId2"/>
          <a:stretch>
            <a:fillRect/>
          </a:stretch>
        </p:blipFill>
        <p:spPr>
          <a:xfrm>
            <a:off x="1242060" y="-20322"/>
            <a:ext cx="9856470" cy="6878322"/>
          </a:xfrm>
          <a:prstGeom prst="rect">
            <a:avLst/>
          </a:prstGeom>
        </p:spPr>
      </p:pic>
      <p:pic>
        <p:nvPicPr>
          <p:cNvPr id="6" name="Picture 5"/>
          <p:cNvPicPr>
            <a:picLocks noChangeAspect="1"/>
          </p:cNvPicPr>
          <p:nvPr/>
        </p:nvPicPr>
        <p:blipFill>
          <a:blip r:embed="rId3"/>
          <a:stretch>
            <a:fillRect/>
          </a:stretch>
        </p:blipFill>
        <p:spPr>
          <a:xfrm>
            <a:off x="2774099" y="4459470"/>
            <a:ext cx="7512481" cy="979440"/>
          </a:xfrm>
          <a:prstGeom prst="rect">
            <a:avLst/>
          </a:prstGeom>
        </p:spPr>
      </p:pic>
    </p:spTree>
    <p:extLst>
      <p:ext uri="{BB962C8B-B14F-4D97-AF65-F5344CB8AC3E}">
        <p14:creationId xmlns:p14="http://schemas.microsoft.com/office/powerpoint/2010/main" val="126344993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Smuggling</a:t>
            </a:r>
          </a:p>
        </p:txBody>
      </p:sp>
      <p:sp>
        <p:nvSpPr>
          <p:cNvPr id="3" name="Content Placeholder 2"/>
          <p:cNvSpPr>
            <a:spLocks noGrp="1"/>
          </p:cNvSpPr>
          <p:nvPr>
            <p:ph idx="1"/>
          </p:nvPr>
        </p:nvSpPr>
        <p:spPr/>
        <p:txBody>
          <a:bodyPr/>
          <a:lstStyle/>
          <a:p>
            <a:r>
              <a:rPr lang="en-GB" dirty="0" smtClean="0"/>
              <a:t>Why is this correlation questionable?</a:t>
            </a:r>
          </a:p>
        </p:txBody>
      </p:sp>
    </p:spTree>
    <p:extLst>
      <p:ext uri="{BB962C8B-B14F-4D97-AF65-F5344CB8AC3E}">
        <p14:creationId xmlns:p14="http://schemas.microsoft.com/office/powerpoint/2010/main" val="41038490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Smuggling</a:t>
            </a:r>
          </a:p>
        </p:txBody>
      </p:sp>
      <p:sp>
        <p:nvSpPr>
          <p:cNvPr id="3" name="Content Placeholder 2"/>
          <p:cNvSpPr>
            <a:spLocks noGrp="1"/>
          </p:cNvSpPr>
          <p:nvPr>
            <p:ph idx="1"/>
          </p:nvPr>
        </p:nvSpPr>
        <p:spPr/>
        <p:txBody>
          <a:bodyPr/>
          <a:lstStyle/>
          <a:p>
            <a:r>
              <a:rPr lang="en-GB" dirty="0" smtClean="0"/>
              <a:t>Why is this correlation questionable?</a:t>
            </a:r>
          </a:p>
          <a:p>
            <a:pPr lvl="1"/>
            <a:r>
              <a:rPr lang="en-GB" dirty="0" smtClean="0"/>
              <a:t>Poor countries have poor custom records</a:t>
            </a:r>
            <a:endParaRPr lang="en-GB" dirty="0" smtClean="0">
              <a:sym typeface="Wingdings" panose="05000000000000000000" pitchFamily="2" charset="2"/>
            </a:endParaRPr>
          </a:p>
          <a:p>
            <a:pPr lvl="1"/>
            <a:r>
              <a:rPr lang="en-GB" dirty="0" smtClean="0">
                <a:sym typeface="Wingdings" panose="05000000000000000000" pitchFamily="2" charset="2"/>
              </a:rPr>
              <a:t>Corrupt countries have more antiques</a:t>
            </a:r>
          </a:p>
        </p:txBody>
      </p:sp>
    </p:spTree>
    <p:extLst>
      <p:ext uri="{BB962C8B-B14F-4D97-AF65-F5344CB8AC3E}">
        <p14:creationId xmlns:p14="http://schemas.microsoft.com/office/powerpoint/2010/main" val="264885622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Smuggling</a:t>
            </a:r>
          </a:p>
        </p:txBody>
      </p:sp>
      <p:sp>
        <p:nvSpPr>
          <p:cNvPr id="3" name="Content Placeholder 2"/>
          <p:cNvSpPr>
            <a:spLocks noGrp="1"/>
          </p:cNvSpPr>
          <p:nvPr>
            <p:ph idx="1"/>
          </p:nvPr>
        </p:nvSpPr>
        <p:spPr/>
        <p:txBody>
          <a:bodyPr/>
          <a:lstStyle/>
          <a:p>
            <a:r>
              <a:rPr lang="en-GB" dirty="0" smtClean="0"/>
              <a:t>Why is this correlation questionable?</a:t>
            </a:r>
          </a:p>
          <a:p>
            <a:pPr lvl="1"/>
            <a:r>
              <a:rPr lang="en-GB" dirty="0" smtClean="0"/>
              <a:t>Poor countries have poor custom records</a:t>
            </a:r>
          </a:p>
          <a:p>
            <a:r>
              <a:rPr lang="en-GB" dirty="0" smtClean="0"/>
              <a:t>The authors run a placebo test</a:t>
            </a:r>
          </a:p>
          <a:p>
            <a:pPr lvl="1"/>
            <a:r>
              <a:rPr lang="en-GB" dirty="0" smtClean="0"/>
              <a:t>Instead of antiques, they look at toys</a:t>
            </a:r>
          </a:p>
          <a:p>
            <a:pPr lvl="1"/>
            <a:r>
              <a:rPr lang="en-GB" dirty="0" smtClean="0"/>
              <a:t>They observe </a:t>
            </a:r>
            <a:r>
              <a:rPr lang="en-GB" dirty="0"/>
              <a:t>no correlation between an exporter's corruption level and the </a:t>
            </a:r>
            <a:r>
              <a:rPr lang="en-GB" dirty="0" smtClean="0"/>
              <a:t>trade gap in toys</a:t>
            </a:r>
            <a:endParaRPr lang="en-GB" dirty="0"/>
          </a:p>
          <a:p>
            <a:r>
              <a:rPr lang="en-GB" dirty="0" smtClean="0"/>
              <a:t>Results </a:t>
            </a:r>
            <a:r>
              <a:rPr lang="en-GB" dirty="0"/>
              <a:t>cannot be explained by poor customs records </a:t>
            </a:r>
            <a:r>
              <a:rPr lang="en-GB" dirty="0" smtClean="0"/>
              <a:t>since </a:t>
            </a:r>
            <a:r>
              <a:rPr lang="en-GB" dirty="0"/>
              <a:t>this should affect trade data for toys and antiques </a:t>
            </a:r>
            <a:r>
              <a:rPr lang="en-GB" dirty="0" smtClean="0"/>
              <a:t>equally</a:t>
            </a:r>
            <a:endParaRPr lang="en-GB" dirty="0"/>
          </a:p>
          <a:p>
            <a:pPr lvl="1"/>
            <a:endParaRPr lang="en-GB" dirty="0" smtClean="0">
              <a:sym typeface="Wingdings" panose="05000000000000000000" pitchFamily="2" charset="2"/>
            </a:endParaRPr>
          </a:p>
        </p:txBody>
      </p:sp>
    </p:spTree>
    <p:extLst>
      <p:ext uri="{BB962C8B-B14F-4D97-AF65-F5344CB8AC3E}">
        <p14:creationId xmlns:p14="http://schemas.microsoft.com/office/powerpoint/2010/main" val="246941418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Smuggling</a:t>
            </a:r>
          </a:p>
        </p:txBody>
      </p:sp>
      <p:sp>
        <p:nvSpPr>
          <p:cNvPr id="3" name="Content Placeholder 2"/>
          <p:cNvSpPr>
            <a:spLocks noGrp="1"/>
          </p:cNvSpPr>
          <p:nvPr>
            <p:ph idx="1"/>
          </p:nvPr>
        </p:nvSpPr>
        <p:spPr/>
        <p:txBody>
          <a:bodyPr/>
          <a:lstStyle/>
          <a:p>
            <a:r>
              <a:rPr lang="en-GB" dirty="0" smtClean="0"/>
              <a:t>Why is this correlation questionable?</a:t>
            </a:r>
          </a:p>
          <a:p>
            <a:pPr lvl="1"/>
            <a:r>
              <a:rPr lang="en-GB" dirty="0" smtClean="0">
                <a:sym typeface="Wingdings" panose="05000000000000000000" pitchFamily="2" charset="2"/>
              </a:rPr>
              <a:t>Corrupt countries have more antiques</a:t>
            </a:r>
          </a:p>
          <a:p>
            <a:pPr lvl="2"/>
            <a:r>
              <a:rPr lang="en-GB" dirty="0" smtClean="0">
                <a:sym typeface="Wingdings" panose="05000000000000000000" pitchFamily="2" charset="2"/>
              </a:rPr>
              <a:t>They control for the amount of antiques a country has</a:t>
            </a:r>
          </a:p>
          <a:p>
            <a:pPr lvl="2"/>
            <a:r>
              <a:rPr lang="en-GB" dirty="0" smtClean="0">
                <a:sym typeface="Wingdings" panose="05000000000000000000" pitchFamily="2" charset="2"/>
              </a:rPr>
              <a:t>Look at the number of works at the New York Met</a:t>
            </a:r>
          </a:p>
          <a:p>
            <a:pPr lvl="3"/>
            <a:r>
              <a:rPr lang="en-GB" dirty="0" smtClean="0">
                <a:sym typeface="Wingdings" panose="05000000000000000000" pitchFamily="2" charset="2"/>
              </a:rPr>
              <a:t>Countries with more antiques are a bigger part of the museum’s collection</a:t>
            </a:r>
          </a:p>
          <a:p>
            <a:pPr marL="457200" lvl="1" indent="0">
              <a:buNone/>
            </a:pPr>
            <a:endParaRPr lang="en-GB" dirty="0" smtClean="0">
              <a:sym typeface="Wingdings" panose="05000000000000000000" pitchFamily="2" charset="2"/>
            </a:endParaRPr>
          </a:p>
        </p:txBody>
      </p:sp>
    </p:spTree>
    <p:extLst>
      <p:ext uri="{BB962C8B-B14F-4D97-AF65-F5344CB8AC3E}">
        <p14:creationId xmlns:p14="http://schemas.microsoft.com/office/powerpoint/2010/main" val="54365993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Smuggling</a:t>
            </a:r>
          </a:p>
        </p:txBody>
      </p:sp>
      <p:sp>
        <p:nvSpPr>
          <p:cNvPr id="3" name="Content Placeholder 2"/>
          <p:cNvSpPr>
            <a:spLocks noGrp="1"/>
          </p:cNvSpPr>
          <p:nvPr>
            <p:ph idx="1"/>
          </p:nvPr>
        </p:nvSpPr>
        <p:spPr/>
        <p:txBody>
          <a:bodyPr/>
          <a:lstStyle/>
          <a:p>
            <a:r>
              <a:rPr lang="en-GB" dirty="0" smtClean="0"/>
              <a:t>In general, trade gap is not a perfect measure of smuggling</a:t>
            </a:r>
          </a:p>
          <a:p>
            <a:r>
              <a:rPr lang="en-GB" dirty="0" smtClean="0"/>
              <a:t>Too </a:t>
            </a:r>
            <a:r>
              <a:rPr lang="en-GB" dirty="0"/>
              <a:t>noisy as a measure of </a:t>
            </a:r>
            <a:r>
              <a:rPr lang="en-GB" dirty="0" smtClean="0"/>
              <a:t>evasion</a:t>
            </a:r>
          </a:p>
          <a:p>
            <a:pPr lvl="1"/>
            <a:r>
              <a:rPr lang="en-GB" dirty="0" smtClean="0"/>
              <a:t>It includes shipping </a:t>
            </a:r>
            <a:r>
              <a:rPr lang="en-GB" dirty="0"/>
              <a:t>costs, exchange-rate </a:t>
            </a:r>
            <a:r>
              <a:rPr lang="en-GB" dirty="0" smtClean="0"/>
              <a:t>mistakes, </a:t>
            </a:r>
            <a:r>
              <a:rPr lang="en-GB" dirty="0"/>
              <a:t>and </a:t>
            </a:r>
            <a:r>
              <a:rPr lang="en-GB" dirty="0" smtClean="0"/>
              <a:t>omissions</a:t>
            </a:r>
          </a:p>
          <a:p>
            <a:r>
              <a:rPr lang="en-GB" dirty="0"/>
              <a:t>W</a:t>
            </a:r>
            <a:r>
              <a:rPr lang="en-GB" dirty="0" smtClean="0"/>
              <a:t>e </a:t>
            </a:r>
            <a:r>
              <a:rPr lang="en-GB" dirty="0"/>
              <a:t>can uncover illegal </a:t>
            </a:r>
            <a:r>
              <a:rPr lang="en-GB" dirty="0" smtClean="0"/>
              <a:t>behaviour in its </a:t>
            </a:r>
            <a:r>
              <a:rPr lang="en-GB" b="1" dirty="0"/>
              <a:t>correlation</a:t>
            </a:r>
            <a:r>
              <a:rPr lang="en-GB" dirty="0"/>
              <a:t> with trade </a:t>
            </a:r>
            <a:r>
              <a:rPr lang="en-GB" dirty="0" smtClean="0"/>
              <a:t>barriers and corruption</a:t>
            </a:r>
          </a:p>
        </p:txBody>
      </p:sp>
    </p:spTree>
    <p:extLst>
      <p:ext uri="{BB962C8B-B14F-4D97-AF65-F5344CB8AC3E}">
        <p14:creationId xmlns:p14="http://schemas.microsoft.com/office/powerpoint/2010/main" val="334766691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248419" y="7319"/>
            <a:ext cx="9695162" cy="6843361"/>
          </a:xfrm>
          <a:prstGeom prst="rect">
            <a:avLst/>
          </a:prstGeom>
        </p:spPr>
      </p:pic>
    </p:spTree>
    <p:extLst>
      <p:ext uri="{BB962C8B-B14F-4D97-AF65-F5344CB8AC3E}">
        <p14:creationId xmlns:p14="http://schemas.microsoft.com/office/powerpoint/2010/main" val="103000697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Smuggling</a:t>
            </a:r>
            <a:endParaRPr lang="en-GB" dirty="0"/>
          </a:p>
        </p:txBody>
      </p:sp>
      <p:sp>
        <p:nvSpPr>
          <p:cNvPr id="3" name="Content Placeholder 2"/>
          <p:cNvSpPr>
            <a:spLocks noGrp="1"/>
          </p:cNvSpPr>
          <p:nvPr>
            <p:ph idx="1"/>
          </p:nvPr>
        </p:nvSpPr>
        <p:spPr/>
        <p:txBody>
          <a:bodyPr/>
          <a:lstStyle/>
          <a:p>
            <a:r>
              <a:rPr lang="en-GB" dirty="0" smtClean="0"/>
              <a:t>Apart from antiques, any other goods face export barriers?</a:t>
            </a:r>
            <a:endParaRPr lang="en-GB" dirty="0"/>
          </a:p>
        </p:txBody>
      </p:sp>
    </p:spTree>
    <p:extLst>
      <p:ext uri="{BB962C8B-B14F-4D97-AF65-F5344CB8AC3E}">
        <p14:creationId xmlns:p14="http://schemas.microsoft.com/office/powerpoint/2010/main" val="328579038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Smuggling</a:t>
            </a:r>
          </a:p>
        </p:txBody>
      </p:sp>
      <p:sp>
        <p:nvSpPr>
          <p:cNvPr id="3" name="Content Placeholder 2"/>
          <p:cNvSpPr>
            <a:spLocks noGrp="1"/>
          </p:cNvSpPr>
          <p:nvPr>
            <p:ph idx="1"/>
          </p:nvPr>
        </p:nvSpPr>
        <p:spPr/>
        <p:txBody>
          <a:bodyPr/>
          <a:lstStyle/>
          <a:p>
            <a:r>
              <a:rPr lang="en-GB" dirty="0"/>
              <a:t>A</a:t>
            </a:r>
            <a:r>
              <a:rPr lang="en-GB" dirty="0" smtClean="0"/>
              <a:t>bout </a:t>
            </a:r>
            <a:r>
              <a:rPr lang="en-GB" dirty="0"/>
              <a:t>one-third of all export taxes cover </a:t>
            </a:r>
            <a:r>
              <a:rPr lang="en-GB" b="1" dirty="0" smtClean="0"/>
              <a:t>natural resources</a:t>
            </a:r>
          </a:p>
          <a:p>
            <a:r>
              <a:rPr lang="en-GB" dirty="0"/>
              <a:t>Countries restrict the export of natural resources </a:t>
            </a:r>
            <a:r>
              <a:rPr lang="en-GB" dirty="0" smtClean="0"/>
              <a:t>to</a:t>
            </a:r>
          </a:p>
          <a:p>
            <a:pPr lvl="1"/>
            <a:r>
              <a:rPr lang="en-GB" dirty="0" smtClean="0"/>
              <a:t>lower </a:t>
            </a:r>
            <a:r>
              <a:rPr lang="en-GB" dirty="0"/>
              <a:t>domestic </a:t>
            </a:r>
            <a:r>
              <a:rPr lang="en-GB" dirty="0" smtClean="0"/>
              <a:t>prices</a:t>
            </a:r>
          </a:p>
          <a:p>
            <a:pPr lvl="1"/>
            <a:r>
              <a:rPr lang="en-GB" dirty="0" smtClean="0"/>
              <a:t>promote </a:t>
            </a:r>
            <a:r>
              <a:rPr lang="en-GB" dirty="0"/>
              <a:t>downstream </a:t>
            </a:r>
            <a:r>
              <a:rPr lang="en-GB" dirty="0" smtClean="0"/>
              <a:t>industries</a:t>
            </a:r>
          </a:p>
          <a:p>
            <a:pPr lvl="1"/>
            <a:r>
              <a:rPr lang="en-GB" dirty="0" smtClean="0"/>
              <a:t>earn </a:t>
            </a:r>
            <a:r>
              <a:rPr lang="en-GB" dirty="0"/>
              <a:t>rents on international </a:t>
            </a:r>
            <a:r>
              <a:rPr lang="en-GB" dirty="0" smtClean="0"/>
              <a:t>markets</a:t>
            </a:r>
          </a:p>
          <a:p>
            <a:pPr lvl="1"/>
            <a:r>
              <a:rPr lang="en-GB" dirty="0" smtClean="0"/>
              <a:t>on environmental grounds</a:t>
            </a:r>
            <a:endParaRPr lang="en-GB" dirty="0"/>
          </a:p>
        </p:txBody>
      </p:sp>
    </p:spTree>
    <p:extLst>
      <p:ext uri="{BB962C8B-B14F-4D97-AF65-F5344CB8AC3E}">
        <p14:creationId xmlns:p14="http://schemas.microsoft.com/office/powerpoint/2010/main" val="7525595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a:t>
            </a:r>
            <a:endParaRPr lang="en-GB" dirty="0"/>
          </a:p>
        </p:txBody>
      </p:sp>
      <p:sp>
        <p:nvSpPr>
          <p:cNvPr id="3" name="Content Placeholder 2"/>
          <p:cNvSpPr>
            <a:spLocks noGrp="1"/>
          </p:cNvSpPr>
          <p:nvPr>
            <p:ph idx="1"/>
          </p:nvPr>
        </p:nvSpPr>
        <p:spPr/>
        <p:txBody>
          <a:bodyPr/>
          <a:lstStyle/>
          <a:p>
            <a:r>
              <a:rPr lang="en-GB" dirty="0"/>
              <a:t>Corruption is one of the biggest problems facing poor countries</a:t>
            </a:r>
          </a:p>
          <a:p>
            <a:pPr lvl="1"/>
            <a:r>
              <a:rPr lang="en-GB" dirty="0"/>
              <a:t>Read the intro to Economic Gangsters!</a:t>
            </a:r>
          </a:p>
          <a:p>
            <a:pPr marL="228600" lvl="1">
              <a:spcBef>
                <a:spcPts val="1000"/>
              </a:spcBef>
            </a:pPr>
            <a:r>
              <a:rPr lang="en-GB" sz="2800" dirty="0"/>
              <a:t>“Abuse of public power for private gain”</a:t>
            </a:r>
          </a:p>
          <a:p>
            <a:r>
              <a:rPr lang="en-GB" dirty="0" smtClean="0"/>
              <a:t>How </a:t>
            </a:r>
            <a:r>
              <a:rPr lang="en-GB" dirty="0"/>
              <a:t>can we measure it?</a:t>
            </a:r>
          </a:p>
          <a:p>
            <a:pPr lvl="1"/>
            <a:r>
              <a:rPr lang="en-GB" dirty="0" smtClean="0"/>
              <a:t>Illegal, </a:t>
            </a:r>
            <a:r>
              <a:rPr lang="en-GB" dirty="0"/>
              <a:t>so under the radar</a:t>
            </a:r>
          </a:p>
          <a:p>
            <a:pPr lvl="1"/>
            <a:r>
              <a:rPr lang="en-GB" dirty="0" smtClean="0"/>
              <a:t>Many </a:t>
            </a:r>
            <a:r>
              <a:rPr lang="en-GB" dirty="0"/>
              <a:t>forms, e.g. grand vs. petty corruption</a:t>
            </a:r>
          </a:p>
          <a:p>
            <a:pPr lvl="1"/>
            <a:r>
              <a:rPr lang="en-GB" dirty="0"/>
              <a:t>Governments stealing oil revenues vs. custom officers extracting bribes</a:t>
            </a:r>
          </a:p>
          <a:p>
            <a:r>
              <a:rPr lang="en-GB" dirty="0" smtClean="0"/>
              <a:t>Economists can find traces of corruption in official data</a:t>
            </a:r>
          </a:p>
        </p:txBody>
      </p:sp>
    </p:spTree>
    <p:extLst>
      <p:ext uri="{BB962C8B-B14F-4D97-AF65-F5344CB8AC3E}">
        <p14:creationId xmlns:p14="http://schemas.microsoft.com/office/powerpoint/2010/main" val="351927014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385499" y="446159"/>
            <a:ext cx="11421002" cy="5965681"/>
          </a:xfrm>
          <a:prstGeom prst="rect">
            <a:avLst/>
          </a:prstGeom>
        </p:spPr>
      </p:pic>
    </p:spTree>
    <p:extLst>
      <p:ext uri="{BB962C8B-B14F-4D97-AF65-F5344CB8AC3E}">
        <p14:creationId xmlns:p14="http://schemas.microsoft.com/office/powerpoint/2010/main" val="352055270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40856" y="0"/>
            <a:ext cx="8910288" cy="6341627"/>
          </a:xfrm>
          <a:prstGeom prst="rect">
            <a:avLst/>
          </a:prstGeom>
        </p:spPr>
      </p:pic>
      <p:pic>
        <p:nvPicPr>
          <p:cNvPr id="5" name="Picture 4"/>
          <p:cNvPicPr>
            <a:picLocks noChangeAspect="1"/>
          </p:cNvPicPr>
          <p:nvPr/>
        </p:nvPicPr>
        <p:blipFill>
          <a:blip r:embed="rId3"/>
          <a:stretch>
            <a:fillRect/>
          </a:stretch>
        </p:blipFill>
        <p:spPr>
          <a:xfrm>
            <a:off x="1148249" y="6036000"/>
            <a:ext cx="10101242" cy="1004880"/>
          </a:xfrm>
          <a:prstGeom prst="rect">
            <a:avLst/>
          </a:prstGeom>
        </p:spPr>
      </p:pic>
      <p:sp>
        <p:nvSpPr>
          <p:cNvPr id="6" name="Rectangle 5"/>
          <p:cNvSpPr/>
          <p:nvPr/>
        </p:nvSpPr>
        <p:spPr>
          <a:xfrm>
            <a:off x="6657769" y="4623342"/>
            <a:ext cx="3698343" cy="923330"/>
          </a:xfrm>
          <a:prstGeom prst="rect">
            <a:avLst/>
          </a:prstGeom>
          <a:ln w="38100"/>
        </p:spPr>
        <p:style>
          <a:lnRef idx="2">
            <a:schemeClr val="accent1"/>
          </a:lnRef>
          <a:fillRef idx="1">
            <a:schemeClr val="lt1"/>
          </a:fillRef>
          <a:effectRef idx="0">
            <a:schemeClr val="accent1"/>
          </a:effectRef>
          <a:fontRef idx="minor">
            <a:schemeClr val="dk1"/>
          </a:fontRef>
        </p:style>
        <p:txBody>
          <a:bodyPr wrap="square">
            <a:spAutoFit/>
          </a:bodyPr>
          <a:lstStyle/>
          <a:p>
            <a:r>
              <a:rPr lang="en-GB" dirty="0" smtClean="0"/>
              <a:t>Exports are more likely to be missing when there is an export barrier and when corruption is high</a:t>
            </a:r>
            <a:endParaRPr lang="en-GB" dirty="0"/>
          </a:p>
        </p:txBody>
      </p:sp>
    </p:spTree>
    <p:extLst>
      <p:ext uri="{BB962C8B-B14F-4D97-AF65-F5344CB8AC3E}">
        <p14:creationId xmlns:p14="http://schemas.microsoft.com/office/powerpoint/2010/main" val="259119709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Smuggling</a:t>
            </a:r>
          </a:p>
        </p:txBody>
      </p:sp>
      <p:sp>
        <p:nvSpPr>
          <p:cNvPr id="3" name="Content Placeholder 2"/>
          <p:cNvSpPr>
            <a:spLocks noGrp="1"/>
          </p:cNvSpPr>
          <p:nvPr>
            <p:ph idx="1"/>
          </p:nvPr>
        </p:nvSpPr>
        <p:spPr/>
        <p:txBody>
          <a:bodyPr>
            <a:normAutofit/>
          </a:bodyPr>
          <a:lstStyle/>
          <a:p>
            <a:r>
              <a:rPr lang="en-GB" dirty="0" smtClean="0"/>
              <a:t>The </a:t>
            </a:r>
            <a:r>
              <a:rPr lang="en-GB" dirty="0"/>
              <a:t>Economist (2014) </a:t>
            </a:r>
            <a:r>
              <a:rPr lang="en-GB" dirty="0" smtClean="0"/>
              <a:t>describes </a:t>
            </a:r>
            <a:r>
              <a:rPr lang="en-GB" dirty="0"/>
              <a:t>a massive scam in </a:t>
            </a:r>
            <a:r>
              <a:rPr lang="en-GB" dirty="0" smtClean="0"/>
              <a:t>India</a:t>
            </a:r>
          </a:p>
          <a:p>
            <a:pPr lvl="1"/>
            <a:r>
              <a:rPr lang="en-GB" dirty="0" smtClean="0"/>
              <a:t>A mafia </a:t>
            </a:r>
            <a:r>
              <a:rPr lang="en-GB" dirty="0"/>
              <a:t>made </a:t>
            </a:r>
            <a:r>
              <a:rPr lang="en-GB" dirty="0" smtClean="0"/>
              <a:t>profits of about </a:t>
            </a:r>
            <a:r>
              <a:rPr lang="en-GB" dirty="0"/>
              <a:t>$2 billion shipping illegal iron ore to </a:t>
            </a:r>
            <a:r>
              <a:rPr lang="en-GB" dirty="0" smtClean="0"/>
              <a:t>China</a:t>
            </a:r>
          </a:p>
          <a:p>
            <a:pPr lvl="1"/>
            <a:r>
              <a:rPr lang="en-GB" dirty="0"/>
              <a:t>The bank details found on computers </a:t>
            </a:r>
            <a:r>
              <a:rPr lang="en-GB" dirty="0" smtClean="0"/>
              <a:t>taken into </a:t>
            </a:r>
            <a:r>
              <a:rPr lang="en-GB" dirty="0"/>
              <a:t>custody created a trail of 70 families who had bribed </a:t>
            </a:r>
            <a:r>
              <a:rPr lang="en-GB" dirty="0" smtClean="0"/>
              <a:t>officials </a:t>
            </a:r>
            <a:r>
              <a:rPr lang="en-GB" dirty="0"/>
              <a:t>and politicians to </a:t>
            </a:r>
            <a:r>
              <a:rPr lang="en-GB" dirty="0" smtClean="0"/>
              <a:t>make the </a:t>
            </a:r>
            <a:r>
              <a:rPr lang="en-GB" dirty="0"/>
              <a:t>exports possible</a:t>
            </a:r>
            <a:r>
              <a:rPr lang="en-GB" dirty="0" smtClean="0"/>
              <a:t>.</a:t>
            </a:r>
          </a:p>
        </p:txBody>
      </p:sp>
    </p:spTree>
    <p:extLst>
      <p:ext uri="{BB962C8B-B14F-4D97-AF65-F5344CB8AC3E}">
        <p14:creationId xmlns:p14="http://schemas.microsoft.com/office/powerpoint/2010/main" val="81350137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Smuggling</a:t>
            </a:r>
          </a:p>
        </p:txBody>
      </p:sp>
      <p:sp>
        <p:nvSpPr>
          <p:cNvPr id="3" name="Content Placeholder 2"/>
          <p:cNvSpPr>
            <a:spLocks noGrp="1"/>
          </p:cNvSpPr>
          <p:nvPr>
            <p:ph idx="1"/>
          </p:nvPr>
        </p:nvSpPr>
        <p:spPr/>
        <p:txBody>
          <a:bodyPr>
            <a:normAutofit/>
          </a:bodyPr>
          <a:lstStyle/>
          <a:p>
            <a:r>
              <a:rPr lang="en-GB" dirty="0" smtClean="0"/>
              <a:t>Should the </a:t>
            </a:r>
            <a:r>
              <a:rPr lang="en-GB" dirty="0"/>
              <a:t>importing country </a:t>
            </a:r>
            <a:r>
              <a:rPr lang="en-GB" dirty="0" smtClean="0"/>
              <a:t>ban </a:t>
            </a:r>
            <a:r>
              <a:rPr lang="en-GB" dirty="0"/>
              <a:t>imports of illegal </a:t>
            </a:r>
            <a:r>
              <a:rPr lang="en-GB" dirty="0" smtClean="0"/>
              <a:t>exports?</a:t>
            </a:r>
          </a:p>
          <a:p>
            <a:pPr lvl="1"/>
            <a:r>
              <a:rPr lang="en-GB" dirty="0" smtClean="0"/>
              <a:t>Of resources or antiques?</a:t>
            </a:r>
          </a:p>
          <a:p>
            <a:r>
              <a:rPr lang="en-GB" dirty="0" smtClean="0"/>
              <a:t> One </a:t>
            </a:r>
            <a:r>
              <a:rPr lang="en-GB" dirty="0"/>
              <a:t>such example is the US </a:t>
            </a:r>
            <a:r>
              <a:rPr lang="en-GB" dirty="0" err="1"/>
              <a:t>Lacey</a:t>
            </a:r>
            <a:r>
              <a:rPr lang="en-GB" dirty="0"/>
              <a:t> Act of 1900, amended in 2008 to make it unlawful </a:t>
            </a:r>
            <a:r>
              <a:rPr lang="en-GB" dirty="0" smtClean="0"/>
              <a:t>to import</a:t>
            </a:r>
            <a:r>
              <a:rPr lang="en-GB" dirty="0"/>
              <a:t>, export, transport, sell, receive, acquire, or purchase in interstate or foreign </a:t>
            </a:r>
            <a:r>
              <a:rPr lang="en-GB" dirty="0" smtClean="0"/>
              <a:t>commerce any </a:t>
            </a:r>
            <a:r>
              <a:rPr lang="en-GB" dirty="0"/>
              <a:t>plant in violation of any foreign law that protects plants</a:t>
            </a:r>
            <a:r>
              <a:rPr lang="en-GB" dirty="0" smtClean="0"/>
              <a:t>.</a:t>
            </a:r>
          </a:p>
          <a:p>
            <a:r>
              <a:rPr lang="en-GB" dirty="0"/>
              <a:t>The </a:t>
            </a:r>
            <a:r>
              <a:rPr lang="en-GB" dirty="0" err="1"/>
              <a:t>Lacey</a:t>
            </a:r>
            <a:r>
              <a:rPr lang="en-GB" dirty="0"/>
              <a:t> Act was invoked in a 2009 raid on Gibson which was using hardwoods that had been </a:t>
            </a:r>
            <a:r>
              <a:rPr lang="en-GB" dirty="0" smtClean="0"/>
              <a:t>illegally exported </a:t>
            </a:r>
            <a:r>
              <a:rPr lang="en-GB" dirty="0"/>
              <a:t>from Madagascar for its guitar </a:t>
            </a:r>
            <a:r>
              <a:rPr lang="en-GB" dirty="0" smtClean="0"/>
              <a:t>manufacturing</a:t>
            </a:r>
            <a:endParaRPr lang="en-GB" dirty="0"/>
          </a:p>
        </p:txBody>
      </p:sp>
    </p:spTree>
    <p:extLst>
      <p:ext uri="{BB962C8B-B14F-4D97-AF65-F5344CB8AC3E}">
        <p14:creationId xmlns:p14="http://schemas.microsoft.com/office/powerpoint/2010/main" val="361134558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Smuggling </a:t>
            </a:r>
            <a:endParaRPr lang="en-GB" dirty="0"/>
          </a:p>
        </p:txBody>
      </p:sp>
      <p:sp>
        <p:nvSpPr>
          <p:cNvPr id="3" name="Content Placeholder 2"/>
          <p:cNvSpPr>
            <a:spLocks noGrp="1"/>
          </p:cNvSpPr>
          <p:nvPr>
            <p:ph idx="1"/>
          </p:nvPr>
        </p:nvSpPr>
        <p:spPr/>
        <p:txBody>
          <a:bodyPr/>
          <a:lstStyle/>
          <a:p>
            <a:r>
              <a:rPr lang="en-GB" sz="4400" b="1" dirty="0" smtClean="0"/>
              <a:t>Recap</a:t>
            </a:r>
          </a:p>
          <a:p>
            <a:pPr lvl="1"/>
            <a:r>
              <a:rPr lang="en-GB" dirty="0" smtClean="0"/>
              <a:t>Economists can identify illicit in official trade statistics</a:t>
            </a:r>
          </a:p>
          <a:p>
            <a:pPr lvl="1"/>
            <a:r>
              <a:rPr lang="en-GB" dirty="0" smtClean="0"/>
              <a:t>Trade </a:t>
            </a:r>
            <a:r>
              <a:rPr lang="en-GB" dirty="0"/>
              <a:t>barriers must exist in only one of the 2 </a:t>
            </a:r>
            <a:r>
              <a:rPr lang="en-GB" dirty="0" smtClean="0"/>
              <a:t>trade partners</a:t>
            </a:r>
            <a:endParaRPr lang="en-GB" dirty="0"/>
          </a:p>
          <a:p>
            <a:pPr lvl="2"/>
            <a:r>
              <a:rPr lang="en-GB" dirty="0"/>
              <a:t>In the exporter </a:t>
            </a:r>
            <a:r>
              <a:rPr lang="en-GB" dirty="0" smtClean="0"/>
              <a:t>(e.g. ban </a:t>
            </a:r>
            <a:r>
              <a:rPr lang="en-GB" dirty="0"/>
              <a:t>on antiques)</a:t>
            </a:r>
          </a:p>
          <a:p>
            <a:pPr lvl="2"/>
            <a:r>
              <a:rPr lang="en-GB" dirty="0"/>
              <a:t>In the importer </a:t>
            </a:r>
            <a:r>
              <a:rPr lang="en-GB" dirty="0" smtClean="0"/>
              <a:t>(e.g. tariffs</a:t>
            </a:r>
            <a:r>
              <a:rPr lang="en-GB" dirty="0"/>
              <a:t>)</a:t>
            </a:r>
          </a:p>
          <a:p>
            <a:pPr lvl="1"/>
            <a:r>
              <a:rPr lang="en-GB" dirty="0" smtClean="0"/>
              <a:t>This creates a trade gap </a:t>
            </a:r>
          </a:p>
          <a:p>
            <a:pPr lvl="1"/>
            <a:r>
              <a:rPr lang="en-GB" dirty="0" smtClean="0"/>
              <a:t>The </a:t>
            </a:r>
            <a:r>
              <a:rPr lang="en-GB" dirty="0"/>
              <a:t>trade gap’s correlation with trade </a:t>
            </a:r>
            <a:r>
              <a:rPr lang="en-GB" dirty="0" smtClean="0"/>
              <a:t>barriers captures illicit trade</a:t>
            </a:r>
          </a:p>
          <a:p>
            <a:pPr lvl="2"/>
            <a:r>
              <a:rPr lang="en-GB" dirty="0" smtClean="0"/>
              <a:t>This is confirmed by its correlation with corruption</a:t>
            </a:r>
            <a:endParaRPr lang="en-GB" dirty="0"/>
          </a:p>
        </p:txBody>
      </p:sp>
    </p:spTree>
    <p:extLst>
      <p:ext uri="{BB962C8B-B14F-4D97-AF65-F5344CB8AC3E}">
        <p14:creationId xmlns:p14="http://schemas.microsoft.com/office/powerpoint/2010/main" val="133034659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Corruption: Evidence from Diplomatic Parking Tickets</a:t>
            </a:r>
            <a:endParaRPr lang="en-GB" sz="3600" dirty="0"/>
          </a:p>
        </p:txBody>
      </p:sp>
      <p:pic>
        <p:nvPicPr>
          <p:cNvPr id="12290" name="Picture 2" descr="http://rapidis.blogactiv.eu/files/2012/12/corrup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561" y="1988840"/>
            <a:ext cx="7782683" cy="432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983182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Readings</a:t>
            </a:r>
            <a:endParaRPr lang="en-GB" dirty="0"/>
          </a:p>
        </p:txBody>
      </p:sp>
      <p:sp>
        <p:nvSpPr>
          <p:cNvPr id="3" name="Content Placeholder 2"/>
          <p:cNvSpPr>
            <a:spLocks noGrp="1"/>
          </p:cNvSpPr>
          <p:nvPr>
            <p:ph idx="1"/>
          </p:nvPr>
        </p:nvSpPr>
        <p:spPr/>
        <p:txBody>
          <a:bodyPr>
            <a:normAutofit/>
          </a:bodyPr>
          <a:lstStyle/>
          <a:p>
            <a:r>
              <a:rPr lang="en-GB" dirty="0" smtClean="0">
                <a:solidFill>
                  <a:srgbClr val="FF0000"/>
                </a:solidFill>
              </a:rPr>
              <a:t>Economic Gangsters, Chap. 4</a:t>
            </a:r>
          </a:p>
          <a:p>
            <a:r>
              <a:rPr lang="en-GB" dirty="0" smtClean="0"/>
              <a:t>Raymond </a:t>
            </a:r>
            <a:r>
              <a:rPr lang="en-GB" dirty="0" err="1"/>
              <a:t>Fisman</a:t>
            </a:r>
            <a:r>
              <a:rPr lang="en-GB" dirty="0"/>
              <a:t> &amp; Edward Miguel, 2007. "</a:t>
            </a:r>
            <a:r>
              <a:rPr lang="en-GB" dirty="0">
                <a:solidFill>
                  <a:srgbClr val="FF0000"/>
                </a:solidFill>
              </a:rPr>
              <a:t>Corruption, Norms, and Legal Enforcement: Evidence from Diplomatic Parking Tickets</a:t>
            </a:r>
            <a:r>
              <a:rPr lang="en-GB" dirty="0"/>
              <a:t>," Journal of Political Economy, University of Chicago Press, vol. 115(6), pages 1020-1048, December.</a:t>
            </a:r>
          </a:p>
          <a:p>
            <a:endParaRPr lang="en-GB" dirty="0"/>
          </a:p>
        </p:txBody>
      </p:sp>
    </p:spTree>
    <p:extLst>
      <p:ext uri="{BB962C8B-B14F-4D97-AF65-F5344CB8AC3E}">
        <p14:creationId xmlns:p14="http://schemas.microsoft.com/office/powerpoint/2010/main" val="129471448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Corruption: Evidence from Diplomatic Parking Tickets</a:t>
            </a:r>
            <a:endParaRPr lang="en-GB" sz="3600" dirty="0"/>
          </a:p>
        </p:txBody>
      </p:sp>
      <p:sp>
        <p:nvSpPr>
          <p:cNvPr id="3" name="Content Placeholder 2"/>
          <p:cNvSpPr>
            <a:spLocks noGrp="1"/>
          </p:cNvSpPr>
          <p:nvPr>
            <p:ph idx="1"/>
          </p:nvPr>
        </p:nvSpPr>
        <p:spPr/>
        <p:txBody>
          <a:bodyPr>
            <a:normAutofit/>
          </a:bodyPr>
          <a:lstStyle/>
          <a:p>
            <a:r>
              <a:rPr lang="en-GB" dirty="0" smtClean="0"/>
              <a:t>Why are some countries corrupt and others law-abiding?</a:t>
            </a:r>
          </a:p>
          <a:p>
            <a:r>
              <a:rPr lang="en-GB" dirty="0" smtClean="0"/>
              <a:t>In some countries</a:t>
            </a:r>
          </a:p>
          <a:p>
            <a:pPr lvl="1"/>
            <a:r>
              <a:rPr lang="en-GB" dirty="0"/>
              <a:t>C</a:t>
            </a:r>
            <a:r>
              <a:rPr lang="en-GB" dirty="0" smtClean="0"/>
              <a:t>ops expect you to pay bribes when they pull you over</a:t>
            </a:r>
          </a:p>
          <a:p>
            <a:pPr lvl="1"/>
            <a:r>
              <a:rPr lang="en-GB" dirty="0" smtClean="0"/>
              <a:t>You need to pay bribes to get running water, a driving license, a phone line</a:t>
            </a:r>
          </a:p>
        </p:txBody>
      </p:sp>
    </p:spTree>
    <p:extLst>
      <p:ext uri="{BB962C8B-B14F-4D97-AF65-F5344CB8AC3E}">
        <p14:creationId xmlns:p14="http://schemas.microsoft.com/office/powerpoint/2010/main" val="75346176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1026" name="Picture 2" descr="http://eclectecon.typepad.com/.a/6a00e54ecbb69a88330147e0916c18970b-p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4554" y="365125"/>
            <a:ext cx="8326582" cy="6297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947820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GB" dirty="0"/>
              <a:t>ipaidabribe.com</a:t>
            </a:r>
          </a:p>
        </p:txBody>
      </p:sp>
      <p:sp>
        <p:nvSpPr>
          <p:cNvPr id="3" name="Content Placeholder 2"/>
          <p:cNvSpPr>
            <a:spLocks noGrp="1"/>
          </p:cNvSpPr>
          <p:nvPr>
            <p:ph idx="1"/>
          </p:nvPr>
        </p:nvSpPr>
        <p:spPr/>
        <p:txBody>
          <a:bodyPr/>
          <a:lstStyle/>
          <a:p>
            <a:endParaRPr lang="en-GB" dirty="0" smtClean="0"/>
          </a:p>
          <a:p>
            <a:endParaRPr lang="en-GB" dirty="0"/>
          </a:p>
        </p:txBody>
      </p:sp>
      <p:pic>
        <p:nvPicPr>
          <p:cNvPr id="4" name="Picture 3"/>
          <p:cNvPicPr>
            <a:picLocks noChangeAspect="1"/>
          </p:cNvPicPr>
          <p:nvPr/>
        </p:nvPicPr>
        <p:blipFill>
          <a:blip r:embed="rId2"/>
          <a:stretch>
            <a:fillRect/>
          </a:stretch>
        </p:blipFill>
        <p:spPr>
          <a:xfrm>
            <a:off x="1963017" y="1065934"/>
            <a:ext cx="8972550" cy="5619750"/>
          </a:xfrm>
          <a:prstGeom prst="rect">
            <a:avLst/>
          </a:prstGeom>
        </p:spPr>
      </p:pic>
    </p:spTree>
    <p:extLst>
      <p:ext uri="{BB962C8B-B14F-4D97-AF65-F5344CB8AC3E}">
        <p14:creationId xmlns:p14="http://schemas.microsoft.com/office/powerpoint/2010/main" val="38506052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Readings</a:t>
            </a:r>
            <a:endParaRPr lang="en-GB" dirty="0"/>
          </a:p>
        </p:txBody>
      </p:sp>
      <p:sp>
        <p:nvSpPr>
          <p:cNvPr id="3" name="Content Placeholder 2"/>
          <p:cNvSpPr>
            <a:spLocks noGrp="1"/>
          </p:cNvSpPr>
          <p:nvPr>
            <p:ph idx="1"/>
          </p:nvPr>
        </p:nvSpPr>
        <p:spPr/>
        <p:txBody>
          <a:bodyPr>
            <a:normAutofit/>
          </a:bodyPr>
          <a:lstStyle/>
          <a:p>
            <a:r>
              <a:rPr lang="en-GB" dirty="0" smtClean="0">
                <a:solidFill>
                  <a:srgbClr val="FF0000"/>
                </a:solidFill>
              </a:rPr>
              <a:t>Economic Gangsters, Chap. 2</a:t>
            </a:r>
          </a:p>
          <a:p>
            <a:r>
              <a:rPr lang="en-GB" b="1" dirty="0"/>
              <a:t>Raymond </a:t>
            </a:r>
            <a:r>
              <a:rPr lang="en-GB" b="1" dirty="0" err="1"/>
              <a:t>Fisman</a:t>
            </a:r>
            <a:r>
              <a:rPr lang="en-GB" b="1" dirty="0"/>
              <a:t>, 2001. "</a:t>
            </a:r>
            <a:r>
              <a:rPr lang="en-GB" b="1" dirty="0">
                <a:solidFill>
                  <a:srgbClr val="FF0000"/>
                </a:solidFill>
              </a:rPr>
              <a:t>Estimating the Value of Political Connections</a:t>
            </a:r>
            <a:r>
              <a:rPr lang="en-GB" b="1" dirty="0"/>
              <a:t>," American Economic Review, American Economic Association, vol. 91(4), pages 1095-1102, September.</a:t>
            </a:r>
          </a:p>
          <a:p>
            <a:endParaRPr lang="en-GB" dirty="0"/>
          </a:p>
        </p:txBody>
      </p:sp>
    </p:spTree>
    <p:extLst>
      <p:ext uri="{BB962C8B-B14F-4D97-AF65-F5344CB8AC3E}">
        <p14:creationId xmlns:p14="http://schemas.microsoft.com/office/powerpoint/2010/main" val="200471451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Corruption: Evidence from Diplomatic Parking Tickets</a:t>
            </a:r>
            <a:endParaRPr lang="en-GB" sz="3600" dirty="0"/>
          </a:p>
        </p:txBody>
      </p:sp>
      <p:sp>
        <p:nvSpPr>
          <p:cNvPr id="3" name="Content Placeholder 2"/>
          <p:cNvSpPr>
            <a:spLocks noGrp="1"/>
          </p:cNvSpPr>
          <p:nvPr>
            <p:ph idx="1"/>
          </p:nvPr>
        </p:nvSpPr>
        <p:spPr/>
        <p:txBody>
          <a:bodyPr>
            <a:normAutofit/>
          </a:bodyPr>
          <a:lstStyle/>
          <a:p>
            <a:r>
              <a:rPr lang="en-GB" dirty="0" smtClean="0"/>
              <a:t>Are cultural differences behind these cross-country differences in corruption?</a:t>
            </a:r>
          </a:p>
          <a:p>
            <a:r>
              <a:rPr lang="en-GB" dirty="0" smtClean="0"/>
              <a:t>Or is it weak law enforcement? </a:t>
            </a:r>
          </a:p>
          <a:p>
            <a:pPr lvl="1"/>
            <a:r>
              <a:rPr lang="en-GB" dirty="0" smtClean="0"/>
              <a:t>What if we put “clean” Norwegians in a weak legal enforcement environment?</a:t>
            </a:r>
          </a:p>
          <a:p>
            <a:pPr lvl="1"/>
            <a:endParaRPr lang="en-GB" dirty="0"/>
          </a:p>
        </p:txBody>
      </p:sp>
    </p:spTree>
    <p:extLst>
      <p:ext uri="{BB962C8B-B14F-4D97-AF65-F5344CB8AC3E}">
        <p14:creationId xmlns:p14="http://schemas.microsoft.com/office/powerpoint/2010/main" val="49104993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Corruption: Evidence from Diplomatic Parking Tickets</a:t>
            </a:r>
          </a:p>
        </p:txBody>
      </p:sp>
      <p:sp>
        <p:nvSpPr>
          <p:cNvPr id="3" name="Content Placeholder 2"/>
          <p:cNvSpPr>
            <a:spLocks noGrp="1"/>
          </p:cNvSpPr>
          <p:nvPr>
            <p:ph idx="1"/>
          </p:nvPr>
        </p:nvSpPr>
        <p:spPr/>
        <p:txBody>
          <a:bodyPr/>
          <a:lstStyle/>
          <a:p>
            <a:r>
              <a:rPr lang="en-GB" dirty="0" smtClean="0"/>
              <a:t>How can we measure the </a:t>
            </a:r>
            <a:r>
              <a:rPr lang="en-GB" dirty="0"/>
              <a:t>relative importance of legal incentives and cultural </a:t>
            </a:r>
            <a:r>
              <a:rPr lang="en-GB" dirty="0" smtClean="0"/>
              <a:t>norms?</a:t>
            </a:r>
          </a:p>
          <a:p>
            <a:r>
              <a:rPr lang="en-GB" dirty="0"/>
              <a:t>We need various cultures</a:t>
            </a:r>
          </a:p>
          <a:p>
            <a:pPr lvl="1"/>
            <a:r>
              <a:rPr lang="en-GB" dirty="0">
                <a:sym typeface="Wingdings" panose="05000000000000000000" pitchFamily="2" charset="2"/>
              </a:rPr>
              <a:t> </a:t>
            </a:r>
            <a:r>
              <a:rPr lang="en-GB" dirty="0"/>
              <a:t>Diplomats working at the United Nations in New York</a:t>
            </a:r>
          </a:p>
          <a:p>
            <a:r>
              <a:rPr lang="en-GB" dirty="0"/>
              <a:t>U</a:t>
            </a:r>
            <a:r>
              <a:rPr lang="en-GB" dirty="0" smtClean="0"/>
              <a:t>nder </a:t>
            </a:r>
            <a:r>
              <a:rPr lang="en-GB" dirty="0"/>
              <a:t>one legal </a:t>
            </a:r>
            <a:r>
              <a:rPr lang="en-GB" dirty="0" smtClean="0"/>
              <a:t>framework</a:t>
            </a:r>
          </a:p>
          <a:p>
            <a:pPr lvl="1"/>
            <a:r>
              <a:rPr lang="en-GB" dirty="0" smtClean="0">
                <a:sym typeface="Wingdings" panose="05000000000000000000" pitchFamily="2" charset="2"/>
              </a:rPr>
              <a:t> Parking enforcement (NY “law”)</a:t>
            </a:r>
            <a:endParaRPr lang="en-GB" dirty="0" smtClean="0"/>
          </a:p>
        </p:txBody>
      </p:sp>
    </p:spTree>
    <p:extLst>
      <p:ext uri="{BB962C8B-B14F-4D97-AF65-F5344CB8AC3E}">
        <p14:creationId xmlns:p14="http://schemas.microsoft.com/office/powerpoint/2010/main" val="349531777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Corruption: Evidence from Diplomatic Parking Tickets</a:t>
            </a:r>
          </a:p>
        </p:txBody>
      </p:sp>
      <p:sp>
        <p:nvSpPr>
          <p:cNvPr id="3" name="Content Placeholder 2"/>
          <p:cNvSpPr>
            <a:spLocks noGrp="1"/>
          </p:cNvSpPr>
          <p:nvPr>
            <p:ph idx="1"/>
          </p:nvPr>
        </p:nvSpPr>
        <p:spPr/>
        <p:txBody>
          <a:bodyPr/>
          <a:lstStyle/>
          <a:p>
            <a:endParaRPr lang="en-GB" dirty="0" smtClean="0"/>
          </a:p>
          <a:p>
            <a:r>
              <a:rPr lang="en-GB" dirty="0" smtClean="0"/>
              <a:t>Diplomats can be issued parking tickets</a:t>
            </a:r>
          </a:p>
          <a:p>
            <a:r>
              <a:rPr lang="en-GB" dirty="0" smtClean="0"/>
              <a:t>But don’t have to pay them </a:t>
            </a:r>
          </a:p>
          <a:p>
            <a:endParaRPr lang="en-GB" dirty="0"/>
          </a:p>
          <a:p>
            <a:r>
              <a:rPr lang="en-GB" dirty="0" smtClean="0">
                <a:sym typeface="Wingdings" panose="05000000000000000000" pitchFamily="2" charset="2"/>
              </a:rPr>
              <a:t> Diplomatic immunity</a:t>
            </a:r>
            <a:endParaRPr lang="en-GB" dirty="0" smtClean="0"/>
          </a:p>
        </p:txBody>
      </p:sp>
    </p:spTree>
    <p:extLst>
      <p:ext uri="{BB962C8B-B14F-4D97-AF65-F5344CB8AC3E}">
        <p14:creationId xmlns:p14="http://schemas.microsoft.com/office/powerpoint/2010/main" val="403078591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Corruption: Evidence from Diplomatic Parking Tickets</a:t>
            </a:r>
          </a:p>
        </p:txBody>
      </p:sp>
      <p:sp>
        <p:nvSpPr>
          <p:cNvPr id="3" name="Content Placeholder 2"/>
          <p:cNvSpPr>
            <a:spLocks noGrp="1"/>
          </p:cNvSpPr>
          <p:nvPr>
            <p:ph idx="1"/>
          </p:nvPr>
        </p:nvSpPr>
        <p:spPr/>
        <p:txBody>
          <a:bodyPr/>
          <a:lstStyle/>
          <a:p>
            <a:r>
              <a:rPr lang="en-GB" dirty="0" smtClean="0"/>
              <a:t>Lethal Weapon II </a:t>
            </a:r>
          </a:p>
          <a:p>
            <a:r>
              <a:rPr lang="en-GB" dirty="0" smtClean="0"/>
              <a:t>South African Diplomat runs drug smuggling out of LA’s consulate</a:t>
            </a:r>
          </a:p>
          <a:p>
            <a:r>
              <a:rPr lang="en-GB" dirty="0" smtClean="0"/>
              <a:t>Protected from federal prosecution by flashing his ID and reciting the phrase “diplomatic immunity”</a:t>
            </a:r>
          </a:p>
          <a:p>
            <a:r>
              <a:rPr lang="en-GB" dirty="0" smtClean="0"/>
              <a:t>“My dear officer, you could not even give me a parking ticket”</a:t>
            </a:r>
            <a:endParaRPr lang="en-GB" dirty="0"/>
          </a:p>
        </p:txBody>
      </p:sp>
      <p:pic>
        <p:nvPicPr>
          <p:cNvPr id="2052" name="Picture 4" descr="http://www.weirdir.com/uploads/1/0/8/4/10842522/713021_or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2167" y="4681969"/>
            <a:ext cx="4457700" cy="18954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759452" y="6392779"/>
            <a:ext cx="1188695" cy="369332"/>
          </a:xfrm>
          <a:prstGeom prst="rect">
            <a:avLst/>
          </a:prstGeom>
        </p:spPr>
        <p:txBody>
          <a:bodyPr wrap="square">
            <a:spAutoFit/>
          </a:bodyPr>
          <a:lstStyle/>
          <a:p>
            <a:r>
              <a:rPr lang="en-GB" dirty="0" smtClean="0">
                <a:hlinkClick r:id="rId3"/>
              </a:rPr>
              <a:t>WikiLeaks</a:t>
            </a:r>
            <a:endParaRPr lang="en-GB" dirty="0"/>
          </a:p>
        </p:txBody>
      </p:sp>
    </p:spTree>
    <p:extLst>
      <p:ext uri="{BB962C8B-B14F-4D97-AF65-F5344CB8AC3E}">
        <p14:creationId xmlns:p14="http://schemas.microsoft.com/office/powerpoint/2010/main" val="212089588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Corruption: Evidence from Diplomatic Parking Tickets</a:t>
            </a:r>
          </a:p>
        </p:txBody>
      </p:sp>
      <p:sp>
        <p:nvSpPr>
          <p:cNvPr id="3" name="Content Placeholder 2"/>
          <p:cNvSpPr>
            <a:spLocks noGrp="1"/>
          </p:cNvSpPr>
          <p:nvPr>
            <p:ph idx="1"/>
          </p:nvPr>
        </p:nvSpPr>
        <p:spPr/>
        <p:txBody>
          <a:bodyPr/>
          <a:lstStyle/>
          <a:p>
            <a:endParaRPr lang="en-GB" dirty="0" smtClean="0"/>
          </a:p>
          <a:p>
            <a:r>
              <a:rPr lang="en-GB" dirty="0" smtClean="0"/>
              <a:t>Diplomats can be issued parking tickets but don’t have to pay them</a:t>
            </a:r>
          </a:p>
          <a:p>
            <a:pPr lvl="1"/>
            <a:r>
              <a:rPr lang="en-GB" dirty="0" smtClean="0"/>
              <a:t>Why would diplomats pay them?</a:t>
            </a:r>
          </a:p>
          <a:p>
            <a:pPr lvl="1"/>
            <a:r>
              <a:rPr lang="en-GB" dirty="0" smtClean="0"/>
              <a:t>Why would they park illegally in the first place?</a:t>
            </a:r>
          </a:p>
          <a:p>
            <a:pPr lvl="1"/>
            <a:r>
              <a:rPr lang="en-GB" dirty="0" smtClean="0"/>
              <a:t>A matter of moral (or culture) rather than legal sanction</a:t>
            </a:r>
          </a:p>
          <a:p>
            <a:r>
              <a:rPr lang="en-GB" dirty="0" smtClean="0"/>
              <a:t>Unpaid fines are a good approximation of corruption (the abuse of public power for private gain)</a:t>
            </a:r>
            <a:endParaRPr lang="en-GB" dirty="0"/>
          </a:p>
        </p:txBody>
      </p:sp>
    </p:spTree>
    <p:extLst>
      <p:ext uri="{BB962C8B-B14F-4D97-AF65-F5344CB8AC3E}">
        <p14:creationId xmlns:p14="http://schemas.microsoft.com/office/powerpoint/2010/main" val="21761525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Corruption: Evidence from Diplomatic Parking Tickets</a:t>
            </a:r>
          </a:p>
        </p:txBody>
      </p:sp>
      <p:sp>
        <p:nvSpPr>
          <p:cNvPr id="3" name="Content Placeholder 2"/>
          <p:cNvSpPr>
            <a:spLocks noGrp="1"/>
          </p:cNvSpPr>
          <p:nvPr>
            <p:ph idx="1"/>
          </p:nvPr>
        </p:nvSpPr>
        <p:spPr/>
        <p:txBody>
          <a:bodyPr/>
          <a:lstStyle/>
          <a:p>
            <a:r>
              <a:rPr lang="en-GB" dirty="0" smtClean="0"/>
              <a:t>Which “cultures” abuse the most?</a:t>
            </a:r>
          </a:p>
          <a:p>
            <a:endParaRPr lang="en-GB" dirty="0"/>
          </a:p>
        </p:txBody>
      </p:sp>
    </p:spTree>
    <p:extLst>
      <p:ext uri="{BB962C8B-B14F-4D97-AF65-F5344CB8AC3E}">
        <p14:creationId xmlns:p14="http://schemas.microsoft.com/office/powerpoint/2010/main" val="226213436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5362" name="Picture 2" descr="http://i.imgur.com/mfQSqd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04664"/>
            <a:ext cx="9045184" cy="633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061208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GB" dirty="0"/>
          </a:p>
        </p:txBody>
      </p:sp>
      <p:sp>
        <p:nvSpPr>
          <p:cNvPr id="3" name="Content Placeholder 2"/>
          <p:cNvSpPr>
            <a:spLocks noGrp="1"/>
          </p:cNvSpPr>
          <p:nvPr>
            <p:ph idx="1"/>
          </p:nvPr>
        </p:nvSpPr>
        <p:spPr/>
        <p:txBody>
          <a:bodyPr/>
          <a:lstStyle/>
          <a:p>
            <a:endParaRPr lang="en-GB"/>
          </a:p>
        </p:txBody>
      </p:sp>
      <p:pic>
        <p:nvPicPr>
          <p:cNvPr id="5122" name="Picture 2" descr="http://blogs-images.forbes.com/jonbruner/files/2011/07/Parking-lar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4031" y="0"/>
            <a:ext cx="5003938" cy="6993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057758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450116" y="844423"/>
            <a:ext cx="7042809" cy="5109568"/>
          </a:xfrm>
          <a:prstGeom prst="rect">
            <a:avLst/>
          </a:prstGeom>
        </p:spPr>
      </p:pic>
    </p:spTree>
    <p:extLst>
      <p:ext uri="{BB962C8B-B14F-4D97-AF65-F5344CB8AC3E}">
        <p14:creationId xmlns:p14="http://schemas.microsoft.com/office/powerpoint/2010/main" val="283073767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2007714" y="55002"/>
            <a:ext cx="7874041" cy="6802998"/>
          </a:xfrm>
          <a:prstGeom prst="rect">
            <a:avLst/>
          </a:prstGeom>
        </p:spPr>
      </p:pic>
    </p:spTree>
    <p:extLst>
      <p:ext uri="{BB962C8B-B14F-4D97-AF65-F5344CB8AC3E}">
        <p14:creationId xmlns:p14="http://schemas.microsoft.com/office/powerpoint/2010/main" val="17423496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Estimating the Value of Political </a:t>
            </a:r>
            <a:r>
              <a:rPr lang="en-GB" b="1" dirty="0" smtClean="0"/>
              <a:t>Connections</a:t>
            </a:r>
            <a:endParaRPr lang="en-GB" dirty="0"/>
          </a:p>
        </p:txBody>
      </p:sp>
      <p:sp>
        <p:nvSpPr>
          <p:cNvPr id="6" name="Content Placeholder 5"/>
          <p:cNvSpPr>
            <a:spLocks noGrp="1"/>
          </p:cNvSpPr>
          <p:nvPr>
            <p:ph sz="half" idx="1"/>
          </p:nvPr>
        </p:nvSpPr>
        <p:spPr/>
        <p:txBody>
          <a:bodyPr>
            <a:normAutofit fontScale="92500" lnSpcReduction="10000"/>
          </a:bodyPr>
          <a:lstStyle/>
          <a:p>
            <a:r>
              <a:rPr lang="en-GB" dirty="0" smtClean="0"/>
              <a:t>Suharto’s </a:t>
            </a:r>
            <a:r>
              <a:rPr lang="en-GB" dirty="0"/>
              <a:t>influence (1967-1998):</a:t>
            </a:r>
            <a:endParaRPr lang="en-GB" dirty="0" smtClean="0"/>
          </a:p>
          <a:p>
            <a:pPr lvl="1"/>
            <a:r>
              <a:rPr lang="en-GB" dirty="0" smtClean="0"/>
              <a:t>“Dictated who would make money”</a:t>
            </a:r>
          </a:p>
          <a:p>
            <a:pPr lvl="1"/>
            <a:r>
              <a:rPr lang="en-GB" dirty="0" smtClean="0"/>
              <a:t>Allocated subsidies and trade protection to promote strategic industries</a:t>
            </a:r>
          </a:p>
          <a:p>
            <a:pPr lvl="1"/>
            <a:r>
              <a:rPr lang="en-GB" dirty="0" smtClean="0"/>
              <a:t>Provided low-interest loans through </a:t>
            </a:r>
            <a:r>
              <a:rPr lang="en-GB" dirty="0" err="1" smtClean="0"/>
              <a:t>gov</a:t>
            </a:r>
            <a:r>
              <a:rPr lang="en-GB" dirty="0" smtClean="0"/>
              <a:t>-owned banks</a:t>
            </a:r>
          </a:p>
          <a:p>
            <a:pPr lvl="1"/>
            <a:r>
              <a:rPr lang="en-GB" dirty="0" smtClean="0"/>
              <a:t>Presided over a host of licensing restrictions to decide who can:</a:t>
            </a:r>
          </a:p>
          <a:p>
            <a:pPr lvl="2"/>
            <a:r>
              <a:rPr lang="en-GB" dirty="0"/>
              <a:t>G</a:t>
            </a:r>
            <a:r>
              <a:rPr lang="en-GB" dirty="0" smtClean="0"/>
              <a:t>row oranges</a:t>
            </a:r>
          </a:p>
          <a:p>
            <a:pPr lvl="2"/>
            <a:r>
              <a:rPr lang="en-GB" dirty="0" smtClean="0"/>
              <a:t>Roll cigarettes</a:t>
            </a:r>
          </a:p>
          <a:p>
            <a:pPr lvl="2"/>
            <a:r>
              <a:rPr lang="en-GB" dirty="0" smtClean="0"/>
              <a:t>Cut down trees</a:t>
            </a:r>
          </a:p>
          <a:p>
            <a:pPr lvl="2"/>
            <a:r>
              <a:rPr lang="en-GB" dirty="0" smtClean="0"/>
              <a:t>Build toll roads</a:t>
            </a:r>
          </a:p>
          <a:p>
            <a:pPr lvl="2"/>
            <a:r>
              <a:rPr lang="en-GB" dirty="0" smtClean="0"/>
              <a:t>Import rice…</a:t>
            </a:r>
            <a:endParaRPr lang="en-GB" dirty="0"/>
          </a:p>
        </p:txBody>
      </p:sp>
      <p:pic>
        <p:nvPicPr>
          <p:cNvPr id="4" name="Picture 2" descr="http://liputanislam.com/wp-content/uploads/2014/10/soeharto-tim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6154" y="1503399"/>
            <a:ext cx="3820872" cy="4995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028282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Corruption: Evidence from Diplomatic Parking Tickets</a:t>
            </a:r>
          </a:p>
        </p:txBody>
      </p:sp>
      <p:sp>
        <p:nvSpPr>
          <p:cNvPr id="3" name="Content Placeholder 2"/>
          <p:cNvSpPr>
            <a:spLocks noGrp="1"/>
          </p:cNvSpPr>
          <p:nvPr>
            <p:ph idx="1"/>
          </p:nvPr>
        </p:nvSpPr>
        <p:spPr/>
        <p:txBody>
          <a:bodyPr/>
          <a:lstStyle/>
          <a:p>
            <a:r>
              <a:rPr lang="en-GB" dirty="0" smtClean="0"/>
              <a:t>Is this correlation questionable?</a:t>
            </a:r>
          </a:p>
          <a:p>
            <a:pPr lvl="1"/>
            <a:r>
              <a:rPr lang="en-GB" dirty="0" smtClean="0"/>
              <a:t>Does it tell us that culture explains corruption?</a:t>
            </a:r>
          </a:p>
          <a:p>
            <a:endParaRPr lang="en-GB" dirty="0"/>
          </a:p>
        </p:txBody>
      </p:sp>
    </p:spTree>
    <p:extLst>
      <p:ext uri="{BB962C8B-B14F-4D97-AF65-F5344CB8AC3E}">
        <p14:creationId xmlns:p14="http://schemas.microsoft.com/office/powerpoint/2010/main" val="26910091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Corruption: Evidence from Diplomatic Parking Tickets</a:t>
            </a:r>
          </a:p>
        </p:txBody>
      </p:sp>
      <p:sp>
        <p:nvSpPr>
          <p:cNvPr id="3" name="Content Placeholder 2"/>
          <p:cNvSpPr>
            <a:spLocks noGrp="1"/>
          </p:cNvSpPr>
          <p:nvPr>
            <p:ph idx="1"/>
          </p:nvPr>
        </p:nvSpPr>
        <p:spPr/>
        <p:txBody>
          <a:bodyPr/>
          <a:lstStyle/>
          <a:p>
            <a:r>
              <a:rPr lang="en-GB" dirty="0" smtClean="0"/>
              <a:t>Is this correlation questionable?</a:t>
            </a:r>
          </a:p>
          <a:p>
            <a:r>
              <a:rPr lang="en-GB" dirty="0" smtClean="0"/>
              <a:t>Omitted variable?</a:t>
            </a:r>
          </a:p>
          <a:p>
            <a:r>
              <a:rPr lang="en-GB" dirty="0" smtClean="0"/>
              <a:t>Maybe poorer countries are more corrupt and their diplomats can’t afford to pay the fines?</a:t>
            </a:r>
          </a:p>
          <a:p>
            <a:pPr lvl="1"/>
            <a:r>
              <a:rPr lang="en-GB" dirty="0" smtClean="0"/>
              <a:t>The authors control for GDP per capita</a:t>
            </a:r>
          </a:p>
          <a:p>
            <a:pPr lvl="1"/>
            <a:r>
              <a:rPr lang="en-GB" dirty="0" smtClean="0"/>
              <a:t>They also show that unpaid tickets are not only due to work-related parking</a:t>
            </a:r>
          </a:p>
          <a:p>
            <a:endParaRPr lang="en-GB" dirty="0"/>
          </a:p>
        </p:txBody>
      </p:sp>
    </p:spTree>
    <p:extLst>
      <p:ext uri="{BB962C8B-B14F-4D97-AF65-F5344CB8AC3E}">
        <p14:creationId xmlns:p14="http://schemas.microsoft.com/office/powerpoint/2010/main" val="354103149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lstStyle/>
          <a:p>
            <a:r>
              <a:rPr lang="en-GB" dirty="0" smtClean="0"/>
              <a:t>Ambassador X from Kuwait</a:t>
            </a:r>
          </a:p>
          <a:p>
            <a:r>
              <a:rPr lang="en-GB" dirty="0"/>
              <a:t>Arrived in NY in April 1999</a:t>
            </a:r>
          </a:p>
          <a:p>
            <a:pPr lvl="1"/>
            <a:r>
              <a:rPr lang="en-GB" dirty="0"/>
              <a:t>249 unpaid tickets in 1999</a:t>
            </a:r>
          </a:p>
          <a:p>
            <a:pPr lvl="1"/>
            <a:r>
              <a:rPr lang="en-GB" dirty="0"/>
              <a:t>526 in 2000 </a:t>
            </a:r>
            <a:r>
              <a:rPr lang="en-GB" dirty="0">
                <a:sym typeface="Wingdings" panose="05000000000000000000" pitchFamily="2" charset="2"/>
              </a:rPr>
              <a:t> 10 per week!</a:t>
            </a:r>
          </a:p>
          <a:p>
            <a:pPr lvl="1"/>
            <a:r>
              <a:rPr lang="en-GB" dirty="0">
                <a:sym typeface="Wingdings" panose="05000000000000000000" pitchFamily="2" charset="2"/>
              </a:rPr>
              <a:t>351 in 2001</a:t>
            </a:r>
            <a:endParaRPr lang="en-GB" dirty="0"/>
          </a:p>
          <a:p>
            <a:r>
              <a:rPr lang="en-GB" dirty="0" smtClean="0"/>
              <a:t>Not just around UN</a:t>
            </a:r>
          </a:p>
          <a:p>
            <a:pPr lvl="1"/>
            <a:r>
              <a:rPr lang="en-GB" dirty="0" smtClean="0"/>
              <a:t>Also in Greenwich village and Upper East Side</a:t>
            </a:r>
          </a:p>
          <a:p>
            <a:pPr lvl="1"/>
            <a:r>
              <a:rPr lang="en-GB" dirty="0" smtClean="0"/>
              <a:t>Fine wining and dining</a:t>
            </a:r>
          </a:p>
          <a:p>
            <a:endParaRPr lang="en-GB" dirty="0"/>
          </a:p>
        </p:txBody>
      </p:sp>
      <p:pic>
        <p:nvPicPr>
          <p:cNvPr id="4" name="Picture 3"/>
          <p:cNvPicPr>
            <a:picLocks noChangeAspect="1"/>
          </p:cNvPicPr>
          <p:nvPr/>
        </p:nvPicPr>
        <p:blipFill>
          <a:blip r:embed="rId2"/>
          <a:stretch>
            <a:fillRect/>
          </a:stretch>
        </p:blipFill>
        <p:spPr>
          <a:xfrm>
            <a:off x="6672220" y="0"/>
            <a:ext cx="5519780" cy="6858000"/>
          </a:xfrm>
          <a:prstGeom prst="rect">
            <a:avLst/>
          </a:prstGeom>
        </p:spPr>
      </p:pic>
    </p:spTree>
    <p:extLst>
      <p:ext uri="{BB962C8B-B14F-4D97-AF65-F5344CB8AC3E}">
        <p14:creationId xmlns:p14="http://schemas.microsoft.com/office/powerpoint/2010/main" val="51152139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Corruption: Evidence from Diplomatic Parking Tickets</a:t>
            </a:r>
          </a:p>
        </p:txBody>
      </p:sp>
      <p:sp>
        <p:nvSpPr>
          <p:cNvPr id="3" name="Content Placeholder 2"/>
          <p:cNvSpPr>
            <a:spLocks noGrp="1"/>
          </p:cNvSpPr>
          <p:nvPr>
            <p:ph idx="1"/>
          </p:nvPr>
        </p:nvSpPr>
        <p:spPr/>
        <p:txBody>
          <a:bodyPr>
            <a:normAutofit/>
          </a:bodyPr>
          <a:lstStyle/>
          <a:p>
            <a:r>
              <a:rPr lang="en-GB" dirty="0" smtClean="0"/>
              <a:t>Diplomats </a:t>
            </a:r>
            <a:r>
              <a:rPr lang="en-GB" dirty="0"/>
              <a:t>from countries with low levels of corruption behaved well, even when they could get away with breaking the rules</a:t>
            </a:r>
            <a:r>
              <a:rPr lang="en-GB" dirty="0" smtClean="0"/>
              <a:t>.</a:t>
            </a:r>
          </a:p>
          <a:p>
            <a:pPr lvl="1"/>
            <a:r>
              <a:rPr lang="en-GB" dirty="0" smtClean="0"/>
              <a:t>Invitation </a:t>
            </a:r>
            <a:r>
              <a:rPr lang="en-GB" dirty="0"/>
              <a:t>to be </a:t>
            </a:r>
            <a:r>
              <a:rPr lang="en-GB" dirty="0" smtClean="0"/>
              <a:t>corrupt</a:t>
            </a:r>
            <a:r>
              <a:rPr lang="en-GB" dirty="0"/>
              <a:t> </a:t>
            </a:r>
            <a:r>
              <a:rPr lang="en-GB" dirty="0" smtClean="0">
                <a:sym typeface="Wingdings" panose="05000000000000000000" pitchFamily="2" charset="2"/>
              </a:rPr>
              <a:t></a:t>
            </a:r>
            <a:r>
              <a:rPr lang="en-GB" dirty="0" smtClean="0"/>
              <a:t> </a:t>
            </a:r>
            <a:r>
              <a:rPr lang="en-GB" dirty="0"/>
              <a:t>“</a:t>
            </a:r>
            <a:r>
              <a:rPr lang="en-GB" b="1" dirty="0"/>
              <a:t>No, thanks</a:t>
            </a:r>
            <a:r>
              <a:rPr lang="en-GB" dirty="0" smtClean="0"/>
              <a:t>.” </a:t>
            </a:r>
          </a:p>
          <a:p>
            <a:r>
              <a:rPr lang="en-GB" dirty="0" smtClean="0"/>
              <a:t>The </a:t>
            </a:r>
            <a:r>
              <a:rPr lang="en-GB" dirty="0"/>
              <a:t>culture of their home country was imported to New York, and they acted accordingly.</a:t>
            </a:r>
          </a:p>
          <a:p>
            <a:r>
              <a:rPr lang="en-GB" dirty="0"/>
              <a:t> </a:t>
            </a:r>
            <a:r>
              <a:rPr lang="en-GB" dirty="0" smtClean="0"/>
              <a:t>So culture matters in explaining corruption… BUT</a:t>
            </a:r>
            <a:endParaRPr lang="en-GB" dirty="0"/>
          </a:p>
        </p:txBody>
      </p:sp>
    </p:spTree>
    <p:extLst>
      <p:ext uri="{BB962C8B-B14F-4D97-AF65-F5344CB8AC3E}">
        <p14:creationId xmlns:p14="http://schemas.microsoft.com/office/powerpoint/2010/main" val="152426203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Corruption: Evidence from Diplomatic Parking Tickets</a:t>
            </a:r>
          </a:p>
        </p:txBody>
      </p:sp>
      <p:sp>
        <p:nvSpPr>
          <p:cNvPr id="3" name="Content Placeholder 2"/>
          <p:cNvSpPr>
            <a:spLocks noGrp="1"/>
          </p:cNvSpPr>
          <p:nvPr>
            <p:ph idx="1"/>
          </p:nvPr>
        </p:nvSpPr>
        <p:spPr/>
        <p:txBody>
          <a:bodyPr>
            <a:normAutofit/>
          </a:bodyPr>
          <a:lstStyle/>
          <a:p>
            <a:r>
              <a:rPr lang="en-GB" dirty="0" smtClean="0"/>
              <a:t>So does legal enforcement:</a:t>
            </a:r>
          </a:p>
          <a:p>
            <a:r>
              <a:rPr lang="en-GB" dirty="0" smtClean="0"/>
              <a:t>Over </a:t>
            </a:r>
            <a:r>
              <a:rPr lang="en-GB" dirty="0"/>
              <a:t>time, </a:t>
            </a:r>
            <a:r>
              <a:rPr lang="en-GB" dirty="0" smtClean="0"/>
              <a:t>diplomats </a:t>
            </a:r>
            <a:r>
              <a:rPr lang="en-GB" dirty="0"/>
              <a:t>from “clean” countries did cheat more, as they learned how the system </a:t>
            </a:r>
            <a:r>
              <a:rPr lang="en-GB" dirty="0" smtClean="0"/>
              <a:t>worked</a:t>
            </a:r>
          </a:p>
          <a:p>
            <a:r>
              <a:rPr lang="en-GB" dirty="0" smtClean="0"/>
              <a:t>And then… legal enforcement changed</a:t>
            </a:r>
            <a:endParaRPr lang="en-GB" dirty="0"/>
          </a:p>
        </p:txBody>
      </p:sp>
    </p:spTree>
    <p:extLst>
      <p:ext uri="{BB962C8B-B14F-4D97-AF65-F5344CB8AC3E}">
        <p14:creationId xmlns:p14="http://schemas.microsoft.com/office/powerpoint/2010/main" val="298643868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Corruption: Evidence from Diplomatic Parking Tickets</a:t>
            </a:r>
          </a:p>
        </p:txBody>
      </p:sp>
      <p:sp>
        <p:nvSpPr>
          <p:cNvPr id="3" name="Content Placeholder 2"/>
          <p:cNvSpPr>
            <a:spLocks noGrp="1"/>
          </p:cNvSpPr>
          <p:nvPr>
            <p:ph idx="1"/>
          </p:nvPr>
        </p:nvSpPr>
        <p:spPr/>
        <p:txBody>
          <a:bodyPr>
            <a:normAutofit/>
          </a:bodyPr>
          <a:lstStyle/>
          <a:p>
            <a:r>
              <a:rPr lang="en-GB" dirty="0" smtClean="0"/>
              <a:t>In </a:t>
            </a:r>
            <a:r>
              <a:rPr lang="en-GB" dirty="0"/>
              <a:t>2002 Chuck Schumer and Hillary Clinton, New York's senators, added an amendment to a foreign-aid </a:t>
            </a:r>
            <a:r>
              <a:rPr lang="en-GB" dirty="0" smtClean="0"/>
              <a:t>bill</a:t>
            </a:r>
          </a:p>
          <a:p>
            <a:r>
              <a:rPr lang="en-GB" dirty="0" smtClean="0"/>
              <a:t>NY could deduct </a:t>
            </a:r>
            <a:r>
              <a:rPr lang="en-GB" dirty="0"/>
              <a:t>unpaid parking tickets from foreign-aid disbursements to offending </a:t>
            </a:r>
            <a:r>
              <a:rPr lang="en-GB" dirty="0" smtClean="0"/>
              <a:t>countries</a:t>
            </a:r>
          </a:p>
          <a:p>
            <a:endParaRPr lang="en-GB" dirty="0"/>
          </a:p>
        </p:txBody>
      </p:sp>
    </p:spTree>
    <p:extLst>
      <p:ext uri="{BB962C8B-B14F-4D97-AF65-F5344CB8AC3E}">
        <p14:creationId xmlns:p14="http://schemas.microsoft.com/office/powerpoint/2010/main" val="394333425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04109" y="365125"/>
            <a:ext cx="7977214" cy="6160435"/>
          </a:xfrm>
          <a:prstGeom prst="rect">
            <a:avLst/>
          </a:prstGeom>
        </p:spPr>
      </p:pic>
    </p:spTree>
    <p:extLst>
      <p:ext uri="{BB962C8B-B14F-4D97-AF65-F5344CB8AC3E}">
        <p14:creationId xmlns:p14="http://schemas.microsoft.com/office/powerpoint/2010/main" val="428143874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04109" y="365125"/>
            <a:ext cx="7977214" cy="6160435"/>
          </a:xfrm>
          <a:prstGeom prst="rect">
            <a:avLst/>
          </a:prstGeom>
        </p:spPr>
      </p:pic>
      <p:sp>
        <p:nvSpPr>
          <p:cNvPr id="2" name="Rectangle 1"/>
          <p:cNvSpPr/>
          <p:nvPr/>
        </p:nvSpPr>
        <p:spPr>
          <a:xfrm>
            <a:off x="7388334" y="771298"/>
            <a:ext cx="2638894" cy="646331"/>
          </a:xfrm>
          <a:prstGeom prst="rect">
            <a:avLst/>
          </a:prstGeom>
          <a:ln w="57150">
            <a:solidFill>
              <a:srgbClr val="0070C0"/>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GB" dirty="0" smtClean="0"/>
              <a:t>If you can enforce laws, you can reduce corruption</a:t>
            </a:r>
            <a:endParaRPr lang="en-GB" dirty="0"/>
          </a:p>
        </p:txBody>
      </p:sp>
    </p:spTree>
    <p:extLst>
      <p:ext uri="{BB962C8B-B14F-4D97-AF65-F5344CB8AC3E}">
        <p14:creationId xmlns:p14="http://schemas.microsoft.com/office/powerpoint/2010/main" val="233050438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Corruption: Evidence from Diplomatic Parking Tickets</a:t>
            </a:r>
          </a:p>
        </p:txBody>
      </p:sp>
      <p:sp>
        <p:nvSpPr>
          <p:cNvPr id="3" name="Content Placeholder 2"/>
          <p:cNvSpPr>
            <a:spLocks noGrp="1"/>
          </p:cNvSpPr>
          <p:nvPr>
            <p:ph idx="1"/>
          </p:nvPr>
        </p:nvSpPr>
        <p:spPr/>
        <p:txBody>
          <a:bodyPr>
            <a:normAutofit/>
          </a:bodyPr>
          <a:lstStyle/>
          <a:p>
            <a:r>
              <a:rPr lang="en-GB" dirty="0" err="1" smtClean="0"/>
              <a:t>Fisman</a:t>
            </a:r>
            <a:r>
              <a:rPr lang="en-GB" dirty="0" smtClean="0"/>
              <a:t> </a:t>
            </a:r>
            <a:r>
              <a:rPr lang="en-GB" dirty="0"/>
              <a:t>and Miguel also found that countries where the </a:t>
            </a:r>
            <a:r>
              <a:rPr lang="en-GB" dirty="0" smtClean="0"/>
              <a:t>US </a:t>
            </a:r>
            <a:r>
              <a:rPr lang="en-GB" dirty="0"/>
              <a:t>is viewed </a:t>
            </a:r>
            <a:r>
              <a:rPr lang="en-GB" dirty="0" smtClean="0"/>
              <a:t>unfavourably </a:t>
            </a:r>
            <a:r>
              <a:rPr lang="en-GB" dirty="0"/>
              <a:t>tended to accumulate more unpaid </a:t>
            </a:r>
            <a:endParaRPr lang="en-GB" dirty="0" smtClean="0"/>
          </a:p>
          <a:p>
            <a:pPr lvl="1"/>
            <a:r>
              <a:rPr lang="en-GB" dirty="0" smtClean="0"/>
              <a:t>“Stick it to the man” </a:t>
            </a:r>
          </a:p>
          <a:p>
            <a:r>
              <a:rPr lang="en-GB" dirty="0" smtClean="0"/>
              <a:t>Diplomatic </a:t>
            </a:r>
            <a:r>
              <a:rPr lang="en-GB" dirty="0"/>
              <a:t>parking violations plummeted during the brief spike in international goodwill that the </a:t>
            </a:r>
            <a:r>
              <a:rPr lang="en-GB" dirty="0" smtClean="0"/>
              <a:t>US enjoyed </a:t>
            </a:r>
            <a:r>
              <a:rPr lang="en-GB" dirty="0"/>
              <a:t>just after </a:t>
            </a:r>
            <a:r>
              <a:rPr lang="en-GB" dirty="0" smtClean="0"/>
              <a:t>9/11</a:t>
            </a:r>
            <a:endParaRPr lang="en-GB" dirty="0"/>
          </a:p>
        </p:txBody>
      </p:sp>
    </p:spTree>
    <p:extLst>
      <p:ext uri="{BB962C8B-B14F-4D97-AF65-F5344CB8AC3E}">
        <p14:creationId xmlns:p14="http://schemas.microsoft.com/office/powerpoint/2010/main" val="23784950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i.wsj.net/public/resources/images/NY-DF546_NYDIPL_G_201409221857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2465" y="178089"/>
            <a:ext cx="6248408" cy="6372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12483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13325</TotalTime>
  <Words>4330</Words>
  <Application>Microsoft Office PowerPoint</Application>
  <PresentationFormat>Widescreen</PresentationFormat>
  <Paragraphs>516</Paragraphs>
  <Slides>131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131</vt:i4>
      </vt:variant>
    </vt:vector>
  </HeadingPairs>
  <TitlesOfParts>
    <vt:vector size="139" baseType="lpstr">
      <vt:lpstr>Arial</vt:lpstr>
      <vt:lpstr>Calibri</vt:lpstr>
      <vt:lpstr>Calibri Light</vt:lpstr>
      <vt:lpstr>inherit</vt:lpstr>
      <vt:lpstr>RealpageTIM11</vt:lpstr>
      <vt:lpstr>Times New Roman</vt:lpstr>
      <vt:lpstr>Wingdings</vt:lpstr>
      <vt:lpstr>Office Theme</vt:lpstr>
      <vt:lpstr>Corruption</vt:lpstr>
      <vt:lpstr>PowerPoint Presentation</vt:lpstr>
      <vt:lpstr>Intro</vt:lpstr>
      <vt:lpstr>PowerPoint Presentation</vt:lpstr>
      <vt:lpstr>PowerPoint Presentation</vt:lpstr>
      <vt:lpstr>PowerPoint Presentation</vt:lpstr>
      <vt:lpstr>Intro</vt:lpstr>
      <vt:lpstr>Readings</vt:lpstr>
      <vt:lpstr>Estimating the Value of Political Connections</vt:lpstr>
      <vt:lpstr>Estimating the Value of Political Connections</vt:lpstr>
      <vt:lpstr>Estimating the Value of Political Connections</vt:lpstr>
      <vt:lpstr>Estimating the Value of Political Connections</vt:lpstr>
      <vt:lpstr>Estimating the Value of Political Connections</vt:lpstr>
      <vt:lpstr>Estimating the Value of Political Connections</vt:lpstr>
      <vt:lpstr>Estimating the Value of Political Connections</vt:lpstr>
      <vt:lpstr>Estimating the Value of Political Connections</vt:lpstr>
      <vt:lpstr>Estimating the Value of Political Connections</vt:lpstr>
      <vt:lpstr>Estimating the Value of Political Connections</vt:lpstr>
      <vt:lpstr>PowerPoint Presentation</vt:lpstr>
      <vt:lpstr>PowerPoint Presentation</vt:lpstr>
      <vt:lpstr>Estimating the Value of Political Connections</vt:lpstr>
      <vt:lpstr>Estimating the Value of Political Connections</vt:lpstr>
      <vt:lpstr>PowerPoint Presentation</vt:lpstr>
      <vt:lpstr>PowerPoint Presentation</vt:lpstr>
      <vt:lpstr>Estimating the Value of Political Connections</vt:lpstr>
      <vt:lpstr>PowerPoint Presentation</vt:lpstr>
      <vt:lpstr>Estimating the Value of Political Connections</vt:lpstr>
      <vt:lpstr>Estimating the Value of Political Connections</vt:lpstr>
      <vt:lpstr>Estimating the Value of Political Connections</vt:lpstr>
      <vt:lpstr>PowerPoint Presentation</vt:lpstr>
      <vt:lpstr>PowerPoint Presentation</vt:lpstr>
      <vt:lpstr>Estimating the Value of Political Connections</vt:lpstr>
      <vt:lpstr>Estimating the Value of Political Connections</vt:lpstr>
      <vt:lpstr>Estimating the Value of Political Connections</vt:lpstr>
      <vt:lpstr>Estimating the Value of Political Connections</vt:lpstr>
      <vt:lpstr>PowerPoint Presentation</vt:lpstr>
      <vt:lpstr>Estimating the Value of Political Connections</vt:lpstr>
      <vt:lpstr>Estimating the Value of Political Connections</vt:lpstr>
      <vt:lpstr>Estimating the Value of Political Connections</vt:lpstr>
      <vt:lpstr>PowerPoint Presentation</vt:lpstr>
      <vt:lpstr>Estimating the Value of Political Connections</vt:lpstr>
      <vt:lpstr>PowerPoint Presentation</vt:lpstr>
      <vt:lpstr>Readings</vt:lpstr>
      <vt:lpstr>Smuggling</vt:lpstr>
      <vt:lpstr>Smuggling</vt:lpstr>
      <vt:lpstr>Smuggling</vt:lpstr>
      <vt:lpstr>Smuggling</vt:lpstr>
      <vt:lpstr>Smuggling</vt:lpstr>
      <vt:lpstr>Smuggling</vt:lpstr>
      <vt:lpstr>PowerPoint Presentation</vt:lpstr>
      <vt:lpstr>Smuggling</vt:lpstr>
      <vt:lpstr>PowerPoint Presentation</vt:lpstr>
      <vt:lpstr>Smuggling</vt:lpstr>
      <vt:lpstr>Smuggling</vt:lpstr>
      <vt:lpstr>Smuggling</vt:lpstr>
      <vt:lpstr>Smuggling</vt:lpstr>
      <vt:lpstr>Smuggling </vt:lpstr>
      <vt:lpstr>PowerPoint Presentation</vt:lpstr>
      <vt:lpstr>Smuggling</vt:lpstr>
      <vt:lpstr>Smuggling</vt:lpstr>
      <vt:lpstr>PowerPoint Presentation</vt:lpstr>
      <vt:lpstr>Smuggling</vt:lpstr>
      <vt:lpstr>Smuggling</vt:lpstr>
      <vt:lpstr>Smuggling</vt:lpstr>
      <vt:lpstr>Smuggling</vt:lpstr>
      <vt:lpstr>Smuggling</vt:lpstr>
      <vt:lpstr>PowerPoint Presentation</vt:lpstr>
      <vt:lpstr>Smuggling</vt:lpstr>
      <vt:lpstr>Smuggling</vt:lpstr>
      <vt:lpstr>PowerPoint Presentation</vt:lpstr>
      <vt:lpstr>PowerPoint Presentation</vt:lpstr>
      <vt:lpstr>Smuggling</vt:lpstr>
      <vt:lpstr>Smuggling</vt:lpstr>
      <vt:lpstr>Smuggling </vt:lpstr>
      <vt:lpstr>Corruption: Evidence from Diplomatic Parking Tickets</vt:lpstr>
      <vt:lpstr>Readings</vt:lpstr>
      <vt:lpstr>Corruption: Evidence from Diplomatic Parking Tickets</vt:lpstr>
      <vt:lpstr>PowerPoint Presentation</vt:lpstr>
      <vt:lpstr>ipaidabribe.com</vt:lpstr>
      <vt:lpstr>Corruption: Evidence from Diplomatic Parking Tickets</vt:lpstr>
      <vt:lpstr>Corruption: Evidence from Diplomatic Parking Tickets</vt:lpstr>
      <vt:lpstr>Corruption: Evidence from Diplomatic Parking Tickets</vt:lpstr>
      <vt:lpstr>Corruption: Evidence from Diplomatic Parking Tickets</vt:lpstr>
      <vt:lpstr>Corruption: Evidence from Diplomatic Parking Tickets</vt:lpstr>
      <vt:lpstr>Corruption: Evidence from Diplomatic Parking Tickets</vt:lpstr>
      <vt:lpstr>PowerPoint Presentation</vt:lpstr>
      <vt:lpstr>PowerPoint Presentation</vt:lpstr>
      <vt:lpstr>PowerPoint Presentation</vt:lpstr>
      <vt:lpstr>PowerPoint Presentation</vt:lpstr>
      <vt:lpstr>Corruption: Evidence from Diplomatic Parking Tickets</vt:lpstr>
      <vt:lpstr>Corruption: Evidence from Diplomatic Parking Tickets</vt:lpstr>
      <vt:lpstr>PowerPoint Presentation</vt:lpstr>
      <vt:lpstr>Corruption: Evidence from Diplomatic Parking Tickets</vt:lpstr>
      <vt:lpstr>Corruption: Evidence from Diplomatic Parking Tickets</vt:lpstr>
      <vt:lpstr>Corruption: Evidence from Diplomatic Parking Tickets</vt:lpstr>
      <vt:lpstr>PowerPoint Presentation</vt:lpstr>
      <vt:lpstr>PowerPoint Presentation</vt:lpstr>
      <vt:lpstr>Corruption: Evidence from Diplomatic Parking Tickets</vt:lpstr>
      <vt:lpstr>PowerPoint Presentation</vt:lpstr>
      <vt:lpstr>Corruption: Evidence from Diplomatic Parking Tickets</vt:lpstr>
      <vt:lpstr>Corruption: Evidence from Diplomatic Parking Tickets</vt:lpstr>
      <vt:lpstr>Corruption: Evidence from Diplomatic Parking Tickets</vt:lpstr>
      <vt:lpstr>PowerPoint Presentation</vt:lpstr>
      <vt:lpstr>Can women eradicate corruption?</vt:lpstr>
      <vt:lpstr>Can women eradicate corruption?</vt:lpstr>
      <vt:lpstr>Corruption</vt:lpstr>
      <vt:lpstr>Corruption</vt:lpstr>
      <vt:lpstr>Corruption</vt:lpstr>
      <vt:lpstr>Corruption</vt:lpstr>
      <vt:lpstr>Corruption</vt:lpstr>
      <vt:lpstr>Corruption</vt:lpstr>
      <vt:lpstr>Mimes in Bogota</vt:lpstr>
      <vt:lpstr>Mimes in Bogota</vt:lpstr>
      <vt:lpstr>Mimes in Bogota</vt:lpstr>
      <vt:lpstr>Zero rupees</vt:lpstr>
      <vt:lpstr>Zero rupees</vt:lpstr>
      <vt:lpstr>ipaidabribe.com</vt:lpstr>
      <vt:lpstr>PowerPoint Presentation</vt:lpstr>
      <vt:lpstr>PowerPoint Presentation</vt:lpstr>
      <vt:lpstr>Cameras in cars in Russia</vt:lpstr>
      <vt:lpstr>Cameras in cars in Russia</vt:lpstr>
      <vt:lpstr>Insights from Sumo Wrestling</vt:lpstr>
      <vt:lpstr>Insights from Sumo Wrestling</vt:lpstr>
      <vt:lpstr>PowerPoint Presentation</vt:lpstr>
      <vt:lpstr>Insights from Sumo Wrestling</vt:lpstr>
      <vt:lpstr>PowerPoint Presentation</vt:lpstr>
      <vt:lpstr>PowerPoint Presentation</vt:lpstr>
      <vt:lpstr>PowerPoint Presentation</vt:lpstr>
      <vt:lpstr>Insights from Sumo Wrestling</vt:lpstr>
      <vt:lpstr>Insights from Sumo Wrestling</vt:lpstr>
      <vt:lpstr>Outro: Does corruption really matter?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3: Corruption, trade and development</dc:title>
  <dc:creator>Pierre-Louis Vézina</dc:creator>
  <cp:lastModifiedBy>Vezina, Pierre-Louis</cp:lastModifiedBy>
  <cp:revision>177</cp:revision>
  <dcterms:created xsi:type="dcterms:W3CDTF">2015-01-21T17:00:03Z</dcterms:created>
  <dcterms:modified xsi:type="dcterms:W3CDTF">2015-10-01T15:30:46Z</dcterms:modified>
</cp:coreProperties>
</file>