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2"/>
  </p:notesMasterIdLst>
  <p:sldIdLst>
    <p:sldId id="448" r:id="rId2"/>
    <p:sldId id="258" r:id="rId3"/>
    <p:sldId id="259" r:id="rId4"/>
    <p:sldId id="257" r:id="rId5"/>
    <p:sldId id="321" r:id="rId6"/>
    <p:sldId id="322" r:id="rId7"/>
    <p:sldId id="400" r:id="rId8"/>
    <p:sldId id="284" r:id="rId9"/>
    <p:sldId id="261" r:id="rId10"/>
    <p:sldId id="263" r:id="rId11"/>
    <p:sldId id="323" r:id="rId12"/>
    <p:sldId id="265" r:id="rId13"/>
    <p:sldId id="266" r:id="rId14"/>
    <p:sldId id="324" r:id="rId15"/>
    <p:sldId id="267" r:id="rId16"/>
    <p:sldId id="333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25" r:id="rId25"/>
    <p:sldId id="335" r:id="rId26"/>
    <p:sldId id="337" r:id="rId27"/>
    <p:sldId id="338" r:id="rId28"/>
    <p:sldId id="336" r:id="rId29"/>
    <p:sldId id="339" r:id="rId30"/>
    <p:sldId id="341" r:id="rId31"/>
    <p:sldId id="342" r:id="rId32"/>
    <p:sldId id="340" r:id="rId33"/>
    <p:sldId id="273" r:id="rId34"/>
    <p:sldId id="343" r:id="rId35"/>
    <p:sldId id="274" r:id="rId36"/>
    <p:sldId id="344" r:id="rId37"/>
    <p:sldId id="345" r:id="rId38"/>
    <p:sldId id="276" r:id="rId39"/>
    <p:sldId id="346" r:id="rId40"/>
    <p:sldId id="347" r:id="rId41"/>
    <p:sldId id="269" r:id="rId42"/>
    <p:sldId id="349" r:id="rId43"/>
    <p:sldId id="348" r:id="rId44"/>
    <p:sldId id="350" r:id="rId45"/>
    <p:sldId id="351" r:id="rId46"/>
    <p:sldId id="277" r:id="rId47"/>
    <p:sldId id="271" r:id="rId48"/>
    <p:sldId id="352" r:id="rId49"/>
    <p:sldId id="407" r:id="rId50"/>
    <p:sldId id="353" r:id="rId51"/>
    <p:sldId id="283" r:id="rId52"/>
    <p:sldId id="356" r:id="rId53"/>
    <p:sldId id="354" r:id="rId54"/>
    <p:sldId id="409" r:id="rId55"/>
    <p:sldId id="410" r:id="rId56"/>
    <p:sldId id="408" r:id="rId57"/>
    <p:sldId id="358" r:id="rId58"/>
    <p:sldId id="359" r:id="rId59"/>
    <p:sldId id="360" r:id="rId60"/>
    <p:sldId id="361" r:id="rId61"/>
    <p:sldId id="412" r:id="rId62"/>
    <p:sldId id="362" r:id="rId63"/>
    <p:sldId id="366" r:id="rId64"/>
    <p:sldId id="411" r:id="rId65"/>
    <p:sldId id="363" r:id="rId66"/>
    <p:sldId id="413" r:id="rId67"/>
    <p:sldId id="364" r:id="rId68"/>
    <p:sldId id="303" r:id="rId69"/>
    <p:sldId id="414" r:id="rId70"/>
    <p:sldId id="373" r:id="rId71"/>
    <p:sldId id="304" r:id="rId72"/>
    <p:sldId id="296" r:id="rId73"/>
    <p:sldId id="270" r:id="rId74"/>
    <p:sldId id="415" r:id="rId75"/>
    <p:sldId id="417" r:id="rId76"/>
    <p:sldId id="307" r:id="rId77"/>
    <p:sldId id="418" r:id="rId78"/>
    <p:sldId id="431" r:id="rId79"/>
    <p:sldId id="432" r:id="rId80"/>
    <p:sldId id="433" r:id="rId81"/>
    <p:sldId id="434" r:id="rId82"/>
    <p:sldId id="308" r:id="rId83"/>
    <p:sldId id="367" r:id="rId84"/>
    <p:sldId id="376" r:id="rId85"/>
    <p:sldId id="422" r:id="rId86"/>
    <p:sldId id="368" r:id="rId87"/>
    <p:sldId id="369" r:id="rId88"/>
    <p:sldId id="372" r:id="rId89"/>
    <p:sldId id="377" r:id="rId90"/>
    <p:sldId id="378" r:id="rId91"/>
    <p:sldId id="425" r:id="rId92"/>
    <p:sldId id="423" r:id="rId93"/>
    <p:sldId id="424" r:id="rId94"/>
    <p:sldId id="370" r:id="rId95"/>
    <p:sldId id="371" r:id="rId96"/>
    <p:sldId id="439" r:id="rId97"/>
    <p:sldId id="375" r:id="rId98"/>
    <p:sldId id="436" r:id="rId99"/>
    <p:sldId id="437" r:id="rId100"/>
    <p:sldId id="440" r:id="rId101"/>
    <p:sldId id="438" r:id="rId102"/>
    <p:sldId id="441" r:id="rId103"/>
    <p:sldId id="442" r:id="rId104"/>
    <p:sldId id="443" r:id="rId105"/>
    <p:sldId id="444" r:id="rId106"/>
    <p:sldId id="445" r:id="rId107"/>
    <p:sldId id="380" r:id="rId108"/>
    <p:sldId id="381" r:id="rId109"/>
    <p:sldId id="382" r:id="rId110"/>
    <p:sldId id="384" r:id="rId111"/>
    <p:sldId id="385" r:id="rId112"/>
    <p:sldId id="386" r:id="rId113"/>
    <p:sldId id="401" r:id="rId114"/>
    <p:sldId id="402" r:id="rId115"/>
    <p:sldId id="405" r:id="rId116"/>
    <p:sldId id="406" r:id="rId117"/>
    <p:sldId id="403" r:id="rId118"/>
    <p:sldId id="404" r:id="rId119"/>
    <p:sldId id="389" r:id="rId120"/>
    <p:sldId id="426" r:id="rId121"/>
    <p:sldId id="447" r:id="rId122"/>
    <p:sldId id="390" r:id="rId123"/>
    <p:sldId id="391" r:id="rId124"/>
    <p:sldId id="392" r:id="rId125"/>
    <p:sldId id="393" r:id="rId126"/>
    <p:sldId id="394" r:id="rId127"/>
    <p:sldId id="395" r:id="rId128"/>
    <p:sldId id="429" r:id="rId129"/>
    <p:sldId id="397" r:id="rId130"/>
    <p:sldId id="399" r:id="rId1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8" autoAdjust="0"/>
    <p:restoredTop sz="82158" autoAdjust="0"/>
  </p:normalViewPr>
  <p:slideViewPr>
    <p:cSldViewPr>
      <p:cViewPr varScale="1">
        <p:scale>
          <a:sx n="75" d="100"/>
          <a:sy n="75" d="100"/>
        </p:scale>
        <p:origin x="-19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1432A-D059-43A6-9E53-0CD798B3007B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6E753-B390-48CC-8E4F-26A9E6B14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8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E753-B390-48CC-8E4F-26A9E6B141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68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Under competition, w is equal to the marginal productivity of </a:t>
            </a:r>
            <a:r>
              <a:rPr lang="en-GB" dirty="0" err="1" smtClean="0"/>
              <a:t>labor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Marginal productivity of </a:t>
            </a:r>
            <a:r>
              <a:rPr lang="en-GB" dirty="0" err="1" smtClean="0"/>
              <a:t>labor</a:t>
            </a:r>
            <a:r>
              <a:rPr lang="en-GB" dirty="0" smtClean="0"/>
              <a:t> increases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E753-B390-48CC-8E4F-26A9E6B14102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394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Under competition, w is equal to the marginal productivity of </a:t>
            </a:r>
            <a:r>
              <a:rPr lang="en-GB" dirty="0" err="1" smtClean="0"/>
              <a:t>labor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Marginal productivity of </a:t>
            </a:r>
            <a:r>
              <a:rPr lang="en-GB" dirty="0" err="1" smtClean="0"/>
              <a:t>labor</a:t>
            </a:r>
            <a:r>
              <a:rPr lang="en-GB" dirty="0" smtClean="0"/>
              <a:t> increases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E753-B390-48CC-8E4F-26A9E6B14102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394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Under competition, w is equal to the marginal productivity of </a:t>
            </a:r>
            <a:r>
              <a:rPr lang="en-GB" dirty="0" err="1" smtClean="0"/>
              <a:t>labor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Marginal productivity of </a:t>
            </a:r>
            <a:r>
              <a:rPr lang="en-GB" dirty="0" err="1" smtClean="0"/>
              <a:t>labor</a:t>
            </a:r>
            <a:r>
              <a:rPr lang="en-GB" dirty="0" smtClean="0"/>
              <a:t> increases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E753-B390-48CC-8E4F-26A9E6B14102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394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E753-B390-48CC-8E4F-26A9E6B14102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11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E753-B390-48CC-8E4F-26A9E6B141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6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E753-B390-48CC-8E4F-26A9E6B1410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0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E753-B390-48CC-8E4F-26A9E6B1410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0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E753-B390-48CC-8E4F-26A9E6B14102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01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err="1" smtClean="0"/>
              <a:t>Rybczynski</a:t>
            </a:r>
            <a:r>
              <a:rPr lang="en-GB" dirty="0" smtClean="0"/>
              <a:t> studied at the LSE and immediately after discovering his famous theorem he spent the rest of his career as an investment banker!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E753-B390-48CC-8E4F-26A9E6B14102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796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err="1" smtClean="0"/>
              <a:t>Rybczynski</a:t>
            </a:r>
            <a:r>
              <a:rPr lang="en-GB" dirty="0" smtClean="0"/>
              <a:t> studied at the LSE and immediately after discovering his famous theorem he spent the rest of his career as an investment banker!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E753-B390-48CC-8E4F-26A9E6B14102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796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 err="1" smtClean="0"/>
              <a:t>Rybczynski</a:t>
            </a:r>
            <a:r>
              <a:rPr lang="en-GB" dirty="0" smtClean="0"/>
              <a:t> studied at the LSE and immediately after discovering his famous theorem he spent the rest of his career as an investment banker!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E753-B390-48CC-8E4F-26A9E6B14102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796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Under competition, w is equal to the marginal productivity of </a:t>
            </a:r>
            <a:r>
              <a:rPr lang="en-GB" dirty="0" err="1" smtClean="0"/>
              <a:t>labor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Marginal productivity of </a:t>
            </a:r>
            <a:r>
              <a:rPr lang="en-GB" dirty="0" err="1" smtClean="0"/>
              <a:t>labor</a:t>
            </a:r>
            <a:r>
              <a:rPr lang="en-GB" dirty="0" smtClean="0"/>
              <a:t> increases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E753-B390-48CC-8E4F-26A9E6B14102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39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AA87-1ADF-4703-B73E-4E50E3F4334C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2B35-490B-46D6-9C09-D047415A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8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AA87-1ADF-4703-B73E-4E50E3F4334C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2B35-490B-46D6-9C09-D047415A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90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AA87-1ADF-4703-B73E-4E50E3F4334C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2B35-490B-46D6-9C09-D047415A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53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AA87-1ADF-4703-B73E-4E50E3F4334C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2B35-490B-46D6-9C09-D047415A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3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AA87-1ADF-4703-B73E-4E50E3F4334C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2B35-490B-46D6-9C09-D047415A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AA87-1ADF-4703-B73E-4E50E3F4334C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2B35-490B-46D6-9C09-D047415A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0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AA87-1ADF-4703-B73E-4E50E3F4334C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2B35-490B-46D6-9C09-D047415A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3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AA87-1ADF-4703-B73E-4E50E3F4334C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2B35-490B-46D6-9C09-D047415A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14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AA87-1ADF-4703-B73E-4E50E3F4334C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2B35-490B-46D6-9C09-D047415A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20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AA87-1ADF-4703-B73E-4E50E3F4334C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2B35-490B-46D6-9C09-D047415A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AA87-1ADF-4703-B73E-4E50E3F4334C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2B35-490B-46D6-9C09-D047415A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4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3AA87-1ADF-4703-B73E-4E50E3F4334C}" type="datetimeFigureOut">
              <a:rPr lang="en-GB" smtClean="0"/>
              <a:t>13/10/2014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2B35-490B-46D6-9C09-D047415A1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4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hyperlink" Target="http://econweb.tamu.edu/aglass/econ452/Krugmans%20conundrum.pdf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xeu.org/article/trade-and-inequality-revisite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c.unil.ch/mbrulhar/Paris/romalis_04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Hecksher</a:t>
            </a:r>
            <a:r>
              <a:rPr lang="en-GB" dirty="0" smtClean="0"/>
              <a:t>-Ohlin </a:t>
            </a:r>
            <a:r>
              <a:rPr lang="en-GB" dirty="0" smtClean="0"/>
              <a:t>Model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Pierre-Louis Vézina</a:t>
            </a:r>
          </a:p>
          <a:p>
            <a:r>
              <a:rPr lang="en-GB" dirty="0" smtClean="0"/>
              <a:t>p.vezina@bham.ac.uk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298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start by describing 2 countries in autarky and look at what happens when they open 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0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Trade and the distribution of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Discuss: </a:t>
            </a:r>
            <a:r>
              <a:rPr lang="en-GB" dirty="0" smtClean="0"/>
              <a:t>In light of what we’ve just learnt about trade theory, do you think trade could have played a role in the rise of inequality in the UK?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58491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Trade and the distribution of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Refresher: </a:t>
            </a:r>
          </a:p>
          <a:p>
            <a:pPr lvl="1"/>
            <a:r>
              <a:rPr lang="en-GB" dirty="0" smtClean="0"/>
              <a:t>Owners </a:t>
            </a:r>
            <a:r>
              <a:rPr lang="en-GB" dirty="0"/>
              <a:t>of the abundant factor gain from </a:t>
            </a:r>
            <a:r>
              <a:rPr lang="en-GB" dirty="0" smtClean="0"/>
              <a:t>trade integration </a:t>
            </a:r>
            <a:r>
              <a:rPr lang="en-GB" dirty="0"/>
              <a:t>and owners of the scarce factor </a:t>
            </a:r>
            <a:r>
              <a:rPr lang="en-GB" dirty="0" smtClean="0"/>
              <a:t>lose</a:t>
            </a:r>
          </a:p>
          <a:p>
            <a:pPr lvl="1"/>
            <a:r>
              <a:rPr lang="en-GB" dirty="0"/>
              <a:t>This follows from the </a:t>
            </a:r>
            <a:r>
              <a:rPr lang="en-GB" dirty="0" err="1" smtClean="0"/>
              <a:t>Heckscher</a:t>
            </a:r>
            <a:r>
              <a:rPr lang="en-GB" dirty="0" smtClean="0"/>
              <a:t>-Ohlin (HO) and the </a:t>
            </a:r>
            <a:r>
              <a:rPr lang="en-GB" dirty="0" err="1"/>
              <a:t>Stolper</a:t>
            </a:r>
            <a:r>
              <a:rPr lang="en-GB" dirty="0"/>
              <a:t>-Samuelson </a:t>
            </a:r>
            <a:r>
              <a:rPr lang="en-GB" dirty="0" smtClean="0"/>
              <a:t>theorems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2414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Trade and the distribution of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Instead of Home and Foreign, consider now the </a:t>
            </a:r>
            <a:r>
              <a:rPr lang="en-GB" dirty="0" smtClean="0"/>
              <a:t>UK and China</a:t>
            </a:r>
          </a:p>
          <a:p>
            <a:r>
              <a:rPr lang="en-GB" dirty="0"/>
              <a:t>Instead of </a:t>
            </a:r>
            <a:r>
              <a:rPr lang="en-GB" dirty="0" smtClean="0"/>
              <a:t>labour </a:t>
            </a:r>
            <a:r>
              <a:rPr lang="en-GB" dirty="0"/>
              <a:t>and </a:t>
            </a:r>
            <a:r>
              <a:rPr lang="en-GB" dirty="0" smtClean="0"/>
              <a:t>capital, </a:t>
            </a:r>
            <a:r>
              <a:rPr lang="en-GB" dirty="0"/>
              <a:t>consider now skilled </a:t>
            </a:r>
            <a:r>
              <a:rPr lang="en-GB" dirty="0" smtClean="0"/>
              <a:t>labour and unskilled labour</a:t>
            </a:r>
          </a:p>
          <a:p>
            <a:r>
              <a:rPr lang="en-GB" dirty="0"/>
              <a:t>Instead of cloth and food, consider now </a:t>
            </a:r>
            <a:r>
              <a:rPr lang="en-GB" dirty="0" smtClean="0"/>
              <a:t>high-tech manufactures </a:t>
            </a:r>
            <a:r>
              <a:rPr lang="en-GB" dirty="0"/>
              <a:t>and </a:t>
            </a:r>
            <a:r>
              <a:rPr lang="en-GB" dirty="0" smtClean="0"/>
              <a:t>low-tech manufactures</a:t>
            </a:r>
          </a:p>
          <a:p>
            <a:r>
              <a:rPr lang="en-GB" dirty="0"/>
              <a:t>Suppose that the </a:t>
            </a:r>
            <a:r>
              <a:rPr lang="en-GB" dirty="0" smtClean="0"/>
              <a:t>UK </a:t>
            </a:r>
            <a:r>
              <a:rPr lang="en-GB" dirty="0"/>
              <a:t>is </a:t>
            </a:r>
            <a:r>
              <a:rPr lang="en-GB" dirty="0" smtClean="0"/>
              <a:t>skilled-labour </a:t>
            </a:r>
            <a:r>
              <a:rPr lang="en-GB" dirty="0"/>
              <a:t>abundant and </a:t>
            </a:r>
            <a:r>
              <a:rPr lang="en-GB" dirty="0" smtClean="0"/>
              <a:t>that high-tech </a:t>
            </a:r>
            <a:r>
              <a:rPr lang="en-GB" dirty="0"/>
              <a:t>manufactures are </a:t>
            </a:r>
            <a:r>
              <a:rPr lang="en-GB" dirty="0" smtClean="0"/>
              <a:t>skilled-labour intensive</a:t>
            </a:r>
          </a:p>
          <a:p>
            <a:r>
              <a:rPr lang="en-GB" dirty="0"/>
              <a:t>What does </a:t>
            </a:r>
            <a:r>
              <a:rPr lang="en-GB" dirty="0" smtClean="0"/>
              <a:t>the </a:t>
            </a:r>
            <a:r>
              <a:rPr lang="en-GB" dirty="0" err="1" smtClean="0"/>
              <a:t>Heckscher</a:t>
            </a:r>
            <a:r>
              <a:rPr lang="en-GB" dirty="0" smtClean="0"/>
              <a:t>-Ohlin </a:t>
            </a:r>
            <a:r>
              <a:rPr lang="en-GB" dirty="0"/>
              <a:t>model predict?</a:t>
            </a:r>
          </a:p>
        </p:txBody>
      </p:sp>
    </p:spTree>
    <p:extLst>
      <p:ext uri="{BB962C8B-B14F-4D97-AF65-F5344CB8AC3E}">
        <p14:creationId xmlns:p14="http://schemas.microsoft.com/office/powerpoint/2010/main" val="51681844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Trade and the distribution of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First, the </a:t>
            </a:r>
            <a:r>
              <a:rPr lang="en-GB" dirty="0" smtClean="0"/>
              <a:t>UK </a:t>
            </a:r>
            <a:r>
              <a:rPr lang="en-GB" dirty="0"/>
              <a:t>should export </a:t>
            </a:r>
            <a:r>
              <a:rPr lang="en-GB" dirty="0" smtClean="0"/>
              <a:t>high-tech manufactures to China </a:t>
            </a:r>
            <a:r>
              <a:rPr lang="en-GB" dirty="0"/>
              <a:t>and should import low-tech manufactures </a:t>
            </a:r>
            <a:r>
              <a:rPr lang="en-GB" dirty="0" smtClean="0"/>
              <a:t>from China</a:t>
            </a:r>
          </a:p>
          <a:p>
            <a:r>
              <a:rPr lang="en-GB" dirty="0" smtClean="0"/>
              <a:t>Second</a:t>
            </a:r>
            <a:r>
              <a:rPr lang="en-GB" dirty="0"/>
              <a:t>, </a:t>
            </a:r>
            <a:r>
              <a:rPr lang="en-GB" dirty="0" smtClean="0"/>
              <a:t>skilled-labour </a:t>
            </a:r>
            <a:r>
              <a:rPr lang="en-GB" dirty="0"/>
              <a:t>should gain in the </a:t>
            </a:r>
            <a:r>
              <a:rPr lang="en-GB" dirty="0" smtClean="0"/>
              <a:t>UK and unskilled-labour </a:t>
            </a:r>
            <a:r>
              <a:rPr lang="en-GB" dirty="0"/>
              <a:t>should </a:t>
            </a:r>
            <a:r>
              <a:rPr lang="en-GB" dirty="0" smtClean="0"/>
              <a:t>lose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1061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Trade and the distribution of Income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859661" cy="500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1916832"/>
            <a:ext cx="18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UK and Canada</a:t>
            </a:r>
            <a:endParaRPr lang="en-GB" sz="16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040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Trade and the distribution of Income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8585682" cy="372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17" y="1772816"/>
            <a:ext cx="4680519" cy="6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2023094"/>
            <a:ext cx="18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UK and Canada</a:t>
            </a:r>
            <a:endParaRPr lang="en-GB" sz="16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8482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Trade and the distribution of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But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skill premium has also increased in </a:t>
            </a:r>
            <a:r>
              <a:rPr lang="en-GB" dirty="0" smtClean="0"/>
              <a:t>many developing countries</a:t>
            </a:r>
          </a:p>
          <a:p>
            <a:r>
              <a:rPr lang="en-GB" dirty="0" smtClean="0"/>
              <a:t>That’s the opposite of what HO predicts</a:t>
            </a:r>
          </a:p>
          <a:p>
            <a:r>
              <a:rPr lang="en-GB" dirty="0" smtClean="0"/>
              <a:t>Does it mean that the trade explanation for the increase in inequality in not correct?</a:t>
            </a:r>
          </a:p>
          <a:p>
            <a:r>
              <a:rPr lang="en-GB" dirty="0" smtClean="0"/>
              <a:t>Maybe it’s due to technology, not trade?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98833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Krugman’s view on trade and inequality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</a:t>
            </a:r>
            <a:r>
              <a:rPr lang="en-GB" dirty="0" smtClean="0">
                <a:hlinkClick r:id="rId2"/>
              </a:rPr>
              <a:t>The </a:t>
            </a:r>
            <a:r>
              <a:rPr lang="en-GB" dirty="0">
                <a:hlinkClick r:id="rId2"/>
              </a:rPr>
              <a:t>elusive link between trade and wage </a:t>
            </a:r>
            <a:r>
              <a:rPr lang="en-GB" dirty="0" smtClean="0">
                <a:hlinkClick r:id="rId2"/>
              </a:rPr>
              <a:t>inequality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The Economist, </a:t>
            </a:r>
            <a:r>
              <a:rPr lang="en-GB" dirty="0"/>
              <a:t>Apr </a:t>
            </a:r>
            <a:r>
              <a:rPr lang="en-GB" dirty="0" smtClean="0"/>
              <a:t>19, </a:t>
            </a:r>
            <a:r>
              <a:rPr lang="en-GB" dirty="0"/>
              <a:t>2008</a:t>
            </a:r>
            <a:r>
              <a:rPr lang="en-GB" dirty="0" smtClean="0"/>
              <a:t>.</a:t>
            </a:r>
          </a:p>
          <a:p>
            <a:r>
              <a:rPr lang="en-GB" dirty="0" smtClean="0"/>
              <a:t>Krugman had </a:t>
            </a:r>
            <a:r>
              <a:rPr lang="en-GB" dirty="0"/>
              <a:t>concluded in </a:t>
            </a:r>
            <a:r>
              <a:rPr lang="en-GB" dirty="0" smtClean="0"/>
              <a:t>1995 that </a:t>
            </a:r>
            <a:r>
              <a:rPr lang="en-GB" dirty="0"/>
              <a:t>trade with poor </a:t>
            </a:r>
            <a:r>
              <a:rPr lang="en-GB" dirty="0" smtClean="0"/>
              <a:t>countries played </a:t>
            </a:r>
            <a:r>
              <a:rPr lang="en-GB" dirty="0"/>
              <a:t>only a small role in America's rising wage inequality, explaining perhaps one-tenth of the widening income </a:t>
            </a:r>
            <a:r>
              <a:rPr lang="en-GB" dirty="0" smtClean="0"/>
              <a:t>gap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4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Krugman’s view on trade and inequality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That </a:t>
            </a:r>
            <a:r>
              <a:rPr lang="en-GB" dirty="0"/>
              <a:t>was a surprise. In </a:t>
            </a:r>
            <a:r>
              <a:rPr lang="en-GB" dirty="0" smtClean="0"/>
              <a:t>HO theory</a:t>
            </a:r>
            <a:r>
              <a:rPr lang="en-GB" dirty="0"/>
              <a:t>, </a:t>
            </a:r>
            <a:r>
              <a:rPr lang="en-GB" dirty="0" smtClean="0"/>
              <a:t>trade has substantial </a:t>
            </a:r>
            <a:r>
              <a:rPr lang="en-GB" dirty="0"/>
              <a:t>effects on the distribution of </a:t>
            </a:r>
            <a:r>
              <a:rPr lang="en-GB" dirty="0" smtClean="0"/>
              <a:t>income</a:t>
            </a:r>
          </a:p>
          <a:p>
            <a:r>
              <a:rPr lang="en-GB" dirty="0" smtClean="0"/>
              <a:t>When </a:t>
            </a:r>
            <a:r>
              <a:rPr lang="en-GB" dirty="0"/>
              <a:t>a country with relatively more </a:t>
            </a:r>
            <a:r>
              <a:rPr lang="en-GB" dirty="0" smtClean="0"/>
              <a:t>capital trades </a:t>
            </a:r>
            <a:r>
              <a:rPr lang="en-GB" dirty="0"/>
              <a:t>with poorer </a:t>
            </a:r>
            <a:r>
              <a:rPr lang="en-GB" dirty="0" smtClean="0"/>
              <a:t>countries, its workers </a:t>
            </a:r>
            <a:r>
              <a:rPr lang="en-GB" dirty="0"/>
              <a:t>lose </a:t>
            </a:r>
            <a:r>
              <a:rPr lang="en-GB" dirty="0" smtClean="0"/>
              <a:t>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Krugman’s view on trade and inequality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2007 he wrote on </a:t>
            </a:r>
            <a:r>
              <a:rPr lang="en-GB" dirty="0" smtClean="0">
                <a:hlinkClick r:id="rId2"/>
              </a:rPr>
              <a:t>VoxEU.org</a:t>
            </a:r>
            <a:r>
              <a:rPr lang="en-GB" dirty="0" smtClean="0"/>
              <a:t>: "It's </a:t>
            </a:r>
            <a:r>
              <a:rPr lang="en-GB" dirty="0"/>
              <a:t>no longer safe to assert that trade's impact on the income distribution in wealthy countries is fairly </a:t>
            </a:r>
            <a:r>
              <a:rPr lang="en-GB" dirty="0" smtClean="0"/>
              <a:t>minor”</a:t>
            </a:r>
          </a:p>
          <a:p>
            <a:r>
              <a:rPr lang="en-GB" dirty="0" smtClean="0"/>
              <a:t>He </a:t>
            </a:r>
            <a:r>
              <a:rPr lang="en-GB" dirty="0"/>
              <a:t>offered two </a:t>
            </a:r>
            <a:r>
              <a:rPr lang="en-GB" dirty="0" smtClean="0"/>
              <a:t>reasons why:</a:t>
            </a:r>
          </a:p>
          <a:p>
            <a:pPr lvl="1"/>
            <a:r>
              <a:rPr lang="en-GB" dirty="0" smtClean="0"/>
              <a:t>First</a:t>
            </a:r>
            <a:r>
              <a:rPr lang="en-GB" dirty="0"/>
              <a:t>, more of America's trade is with </a:t>
            </a:r>
            <a:r>
              <a:rPr lang="en-GB" dirty="0" smtClean="0"/>
              <a:t>poorer </a:t>
            </a:r>
            <a:r>
              <a:rPr lang="en-GB" dirty="0"/>
              <a:t>countries, such as </a:t>
            </a:r>
            <a:r>
              <a:rPr lang="en-GB" dirty="0" smtClean="0"/>
              <a:t>China</a:t>
            </a:r>
          </a:p>
          <a:p>
            <a:pPr lvl="1"/>
            <a:r>
              <a:rPr lang="en-GB" dirty="0" smtClean="0"/>
              <a:t>Second</a:t>
            </a:r>
            <a:r>
              <a:rPr lang="en-GB" dirty="0"/>
              <a:t>, </a:t>
            </a:r>
            <a:r>
              <a:rPr lang="en-GB" dirty="0" smtClean="0"/>
              <a:t>more </a:t>
            </a:r>
            <a:r>
              <a:rPr lang="en-GB" dirty="0"/>
              <a:t>tasks have become tradable, increasing the </a:t>
            </a:r>
            <a:r>
              <a:rPr lang="en-GB" dirty="0" smtClean="0"/>
              <a:t>possibility of trade in labour-intensive goods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2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 x 2 x 2 model</a:t>
            </a:r>
          </a:p>
          <a:p>
            <a:pPr lvl="1"/>
            <a:r>
              <a:rPr lang="en-GB" b="1" dirty="0" smtClean="0"/>
              <a:t>2</a:t>
            </a:r>
            <a:r>
              <a:rPr lang="en-GB" dirty="0" smtClean="0"/>
              <a:t> countries, Home and Foreign</a:t>
            </a:r>
          </a:p>
          <a:p>
            <a:pPr lvl="1"/>
            <a:r>
              <a:rPr lang="en-GB" b="1" dirty="0" smtClean="0"/>
              <a:t>2</a:t>
            </a:r>
            <a:r>
              <a:rPr lang="en-GB" dirty="0" smtClean="0"/>
              <a:t> goods, cloth and food.</a:t>
            </a:r>
          </a:p>
          <a:p>
            <a:r>
              <a:rPr lang="en-GB" dirty="0" smtClean="0"/>
              <a:t>The production of these goods requires</a:t>
            </a:r>
          </a:p>
          <a:p>
            <a:pPr lvl="1"/>
            <a:r>
              <a:rPr lang="en-GB" b="1" dirty="0" smtClean="0"/>
              <a:t>2</a:t>
            </a:r>
            <a:r>
              <a:rPr lang="en-GB" dirty="0" smtClean="0"/>
              <a:t> inputs; labour (L) and capital (K).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3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Factor-price equalization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Prices converge with trade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 wages and returns to capital should also converge across </a:t>
            </a:r>
            <a:r>
              <a:rPr lang="en-GB" dirty="0">
                <a:sym typeface="Wingdings" panose="05000000000000000000" pitchFamily="2" charset="2"/>
              </a:rPr>
              <a:t>countries </a:t>
            </a:r>
            <a:r>
              <a:rPr lang="en-GB" dirty="0" smtClean="0">
                <a:sym typeface="Wingdings" panose="05000000000000000000" pitchFamily="2" charset="2"/>
              </a:rPr>
              <a:t>as under competition the price </a:t>
            </a:r>
            <a:r>
              <a:rPr lang="en-GB" dirty="0">
                <a:sym typeface="Wingdings" panose="05000000000000000000" pitchFamily="2" charset="2"/>
              </a:rPr>
              <a:t>of each good = cost of production</a:t>
            </a:r>
          </a:p>
          <a:p>
            <a:endParaRPr lang="en-GB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481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Factor-price equalization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Wages are not equalized in the real world</a:t>
            </a:r>
            <a:endParaRPr lang="en-GB" dirty="0"/>
          </a:p>
        </p:txBody>
      </p:sp>
      <p:pic>
        <p:nvPicPr>
          <p:cNvPr id="4" name="Picture 36" descr="T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58" y="2420888"/>
            <a:ext cx="69532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97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Factor-price equalization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all assumptions of the model hold in reality</a:t>
            </a:r>
          </a:p>
          <a:p>
            <a:pPr lvl="1"/>
            <a:r>
              <a:rPr lang="en-GB" dirty="0" smtClean="0"/>
              <a:t>The prices of goods don’t converge because of trade costs like shipping costs and import tariffs</a:t>
            </a:r>
          </a:p>
          <a:p>
            <a:pPr lvl="1"/>
            <a:r>
              <a:rPr lang="en-GB" dirty="0" smtClean="0"/>
              <a:t>Technology is the not the same in all countries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2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factor-content of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ym typeface="Wingdings" panose="05000000000000000000" pitchFamily="2" charset="2"/>
              </a:rPr>
              <a:t>When home and foreign trade, more is happening than a simple exchange of goods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In an indirect way, the 2 countries are trading factors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Home lets foreign use some of its abundant labour</a:t>
            </a:r>
          </a:p>
          <a:p>
            <a:pPr lvl="1"/>
            <a:r>
              <a:rPr lang="en-GB" b="1" dirty="0" smtClean="0">
                <a:sym typeface="Wingdings" panose="05000000000000000000" pitchFamily="2" charset="2"/>
              </a:rPr>
              <a:t>Labour is embedded in Home’s exports </a:t>
            </a: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9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factor-content of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can calculate how much labour and capital are embedded in goods to see which countries import labour and which import capital</a:t>
            </a:r>
          </a:p>
          <a:p>
            <a:r>
              <a:rPr lang="en-GB" dirty="0" smtClean="0"/>
              <a:t>But let’s start with another production factor: water</a:t>
            </a:r>
          </a:p>
        </p:txBody>
      </p:sp>
    </p:spTree>
    <p:extLst>
      <p:ext uri="{BB962C8B-B14F-4D97-AF65-F5344CB8AC3E}">
        <p14:creationId xmlns:p14="http://schemas.microsoft.com/office/powerpoint/2010/main" val="39196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factor-content of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can think of water as a production factor</a:t>
            </a:r>
          </a:p>
          <a:p>
            <a:r>
              <a:rPr lang="en-GB" dirty="0" smtClean="0"/>
              <a:t>How much water is embedded in goods?</a:t>
            </a:r>
          </a:p>
          <a:p>
            <a:r>
              <a:rPr lang="en-GB" dirty="0" smtClean="0"/>
              <a:t>How much virtual water is traded across countries?</a:t>
            </a:r>
          </a:p>
        </p:txBody>
      </p:sp>
    </p:spTree>
    <p:extLst>
      <p:ext uri="{BB962C8B-B14F-4D97-AF65-F5344CB8AC3E}">
        <p14:creationId xmlns:p14="http://schemas.microsoft.com/office/powerpoint/2010/main" val="16667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factor-content of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4754" name="Picture 2" descr="https://www.mtholyoke.edu/~gedro20g/classweb/water/water%20site/conjuction/images/Virtual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97646"/>
            <a:ext cx="3429868" cy="407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Picture 2" descr="http://media.treehugger.com/assets/images/2011/10/2008-02-18_085411-Treehugger-p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31319"/>
            <a:ext cx="372594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7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factor-content of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4754" name="Picture 2" descr="https://www.mtholyoke.edu/~gedro20g/classweb/water/water%20site/conjuction/images/Virtual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12" y="1814043"/>
            <a:ext cx="3429868" cy="407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6" name="Picture 2" descr="http://media.treehugger.com/assets/images/2011/10/2008-02-18_085411-Treehugger-p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73325"/>
            <a:ext cx="3391658" cy="20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0" name="Picture 6" descr="http://blogs.iadb.org/agua/files/2013/09/water-footpri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" y="472951"/>
            <a:ext cx="885603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692696"/>
            <a:ext cx="360040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788024" y="682824"/>
            <a:ext cx="396044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543600" y="6540486"/>
            <a:ext cx="3600400" cy="495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91680" y="583402"/>
            <a:ext cx="64307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/>
              <a:t>The factor-content of trade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321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factor-content of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3732" name="Picture 4" descr="http://www.waterfootprint.org/downloads/2012-TheGuardian-VirtualWaterFlow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6587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factor-content of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aseline="0" dirty="0" smtClean="0">
                <a:solidFill>
                  <a:srgbClr val="336699"/>
                </a:solidFill>
              </a:rPr>
              <a:t>Factor Content of US Exports and Imports,</a:t>
            </a:r>
            <a:r>
              <a:rPr lang="en-US" altLang="en-US" dirty="0" smtClean="0">
                <a:solidFill>
                  <a:srgbClr val="336699"/>
                </a:solidFill>
              </a:rPr>
              <a:t> </a:t>
            </a:r>
            <a:r>
              <a:rPr lang="en-US" altLang="en-US" baseline="0" dirty="0" smtClean="0">
                <a:solidFill>
                  <a:srgbClr val="336699"/>
                </a:solidFill>
              </a:rPr>
              <a:t>1962</a:t>
            </a:r>
          </a:p>
          <a:p>
            <a:endParaRPr lang="en-GB" dirty="0"/>
          </a:p>
        </p:txBody>
      </p:sp>
      <p:pic>
        <p:nvPicPr>
          <p:cNvPr id="5" name="Picture 7" descr="T4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4184"/>
            <a:ext cx="8712968" cy="254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76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Cloth and food are produced using capital and labour</a:t>
            </a:r>
          </a:p>
          <a:p>
            <a:r>
              <a:rPr lang="en-GB" dirty="0" smtClean="0"/>
              <a:t>Production functions:</a:t>
            </a:r>
          </a:p>
          <a:p>
            <a:pPr marL="742950" lvl="2" indent="-342900"/>
            <a:r>
              <a:rPr lang="en-US" altLang="en-US" sz="3600" i="1" dirty="0" smtClean="0"/>
              <a:t>Q</a:t>
            </a:r>
            <a:r>
              <a:rPr lang="en-US" altLang="en-US" sz="3600" i="1" baseline="-25000" dirty="0" smtClean="0"/>
              <a:t>C</a:t>
            </a:r>
            <a:r>
              <a:rPr lang="en-US" altLang="en-US" sz="3600" dirty="0" smtClean="0"/>
              <a:t> =</a:t>
            </a:r>
            <a:r>
              <a:rPr lang="en-US" altLang="en-US" sz="3600" i="1" dirty="0" smtClean="0"/>
              <a:t> Q</a:t>
            </a:r>
            <a:r>
              <a:rPr lang="en-US" altLang="en-US" sz="3600" i="1" baseline="-25000" dirty="0" smtClean="0"/>
              <a:t>C</a:t>
            </a:r>
            <a:r>
              <a:rPr lang="en-US" altLang="en-US" sz="3600" dirty="0" smtClean="0"/>
              <a:t> (</a:t>
            </a:r>
            <a:r>
              <a:rPr lang="en-US" altLang="en-US" sz="3600" i="1" dirty="0" smtClean="0"/>
              <a:t>K</a:t>
            </a:r>
            <a:r>
              <a:rPr lang="en-US" altLang="en-US" sz="3600" i="1" baseline="-25000" dirty="0" smtClean="0"/>
              <a:t>C</a:t>
            </a:r>
            <a:r>
              <a:rPr lang="en-US" altLang="en-US" sz="3600" dirty="0" smtClean="0"/>
              <a:t> , </a:t>
            </a:r>
            <a:r>
              <a:rPr lang="en-US" altLang="en-US" sz="3600" i="1" dirty="0" smtClean="0"/>
              <a:t>L</a:t>
            </a:r>
            <a:r>
              <a:rPr lang="en-US" altLang="en-US" sz="3600" i="1" baseline="-25000" dirty="0" smtClean="0"/>
              <a:t>C</a:t>
            </a:r>
            <a:r>
              <a:rPr lang="en-US" altLang="en-US" sz="3600" dirty="0" smtClean="0"/>
              <a:t> ) </a:t>
            </a:r>
          </a:p>
          <a:p>
            <a:pPr marL="742950" lvl="2" indent="-342900"/>
            <a:r>
              <a:rPr lang="en-US" altLang="en-US" sz="3600" i="1" dirty="0" smtClean="0"/>
              <a:t>Q</a:t>
            </a:r>
            <a:r>
              <a:rPr lang="en-US" altLang="en-US" sz="3600" i="1" baseline="-25000" dirty="0" smtClean="0"/>
              <a:t>F</a:t>
            </a:r>
            <a:r>
              <a:rPr lang="en-US" altLang="en-US" sz="3600" dirty="0" smtClean="0"/>
              <a:t> =</a:t>
            </a:r>
            <a:r>
              <a:rPr lang="en-US" altLang="en-US" sz="3600" i="1" dirty="0" smtClean="0"/>
              <a:t> Q</a:t>
            </a:r>
            <a:r>
              <a:rPr lang="en-US" altLang="en-US" sz="3600" i="1" baseline="-25000" dirty="0" smtClean="0"/>
              <a:t>F</a:t>
            </a:r>
            <a:r>
              <a:rPr lang="en-US" altLang="en-US" sz="3600" dirty="0" smtClean="0"/>
              <a:t> (</a:t>
            </a:r>
            <a:r>
              <a:rPr lang="en-US" altLang="en-US" sz="3600" i="1" dirty="0" smtClean="0"/>
              <a:t>K</a:t>
            </a:r>
            <a:r>
              <a:rPr lang="en-US" altLang="en-US" sz="3600" i="1" baseline="-25000" dirty="0" smtClean="0"/>
              <a:t>F</a:t>
            </a:r>
            <a:r>
              <a:rPr lang="en-US" altLang="en-US" sz="3600" dirty="0" smtClean="0"/>
              <a:t> , </a:t>
            </a:r>
            <a:r>
              <a:rPr lang="en-US" altLang="en-US" sz="3600" i="1" dirty="0" smtClean="0"/>
              <a:t>L</a:t>
            </a:r>
            <a:r>
              <a:rPr lang="en-US" altLang="en-US" sz="3600" i="1" baseline="-25000" dirty="0" smtClean="0"/>
              <a:t>F</a:t>
            </a:r>
            <a:r>
              <a:rPr lang="en-US" altLang="en-US" sz="3600" dirty="0" smtClean="0"/>
              <a:t> )</a:t>
            </a:r>
            <a:r>
              <a:rPr lang="en-US" altLang="en-US" sz="3600" i="1" dirty="0" smtClean="0"/>
              <a:t>	</a:t>
            </a:r>
            <a:endParaRPr lang="en-GB" sz="36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 descr="http://indiereader.com/wp-content/uploads/2012/08/MR-back-to-the-grin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00037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5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factor-content of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aseline="0" dirty="0" smtClean="0">
                <a:solidFill>
                  <a:srgbClr val="336699"/>
                </a:solidFill>
              </a:rPr>
              <a:t>Factor Content of US Exports and Imports,</a:t>
            </a:r>
            <a:r>
              <a:rPr lang="en-US" altLang="en-US" dirty="0" smtClean="0">
                <a:solidFill>
                  <a:srgbClr val="336699"/>
                </a:solidFill>
              </a:rPr>
              <a:t> </a:t>
            </a:r>
            <a:r>
              <a:rPr lang="en-US" altLang="en-US" baseline="0" dirty="0" smtClean="0">
                <a:solidFill>
                  <a:srgbClr val="336699"/>
                </a:solidFill>
              </a:rPr>
              <a:t>1962</a:t>
            </a:r>
          </a:p>
          <a:p>
            <a:endParaRPr lang="en-GB" dirty="0"/>
          </a:p>
        </p:txBody>
      </p:sp>
      <p:pic>
        <p:nvPicPr>
          <p:cNvPr id="5" name="Picture 7" descr="T4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4184"/>
            <a:ext cx="8712968" cy="254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797376" y="3861048"/>
            <a:ext cx="1368152" cy="4320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760320" y="3835896"/>
            <a:ext cx="1368152" cy="4320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70076" y="5610678"/>
            <a:ext cx="561662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US exports were less capital-intensive than US </a:t>
            </a:r>
            <a:r>
              <a:rPr lang="en-GB" b="1" dirty="0" smtClean="0">
                <a:solidFill>
                  <a:schemeClr val="tx1"/>
                </a:solidFill>
              </a:rPr>
              <a:t>imports</a:t>
            </a:r>
          </a:p>
          <a:p>
            <a:r>
              <a:rPr lang="en-GB" dirty="0"/>
              <a:t>even though the US </a:t>
            </a:r>
            <a:r>
              <a:rPr lang="en-GB" dirty="0" smtClean="0"/>
              <a:t>was </a:t>
            </a:r>
            <a:r>
              <a:rPr lang="en-GB" dirty="0"/>
              <a:t>the most capital-abundant country in the world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8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factor-content of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aseline="0" dirty="0" smtClean="0">
                <a:solidFill>
                  <a:srgbClr val="336699"/>
                </a:solidFill>
              </a:rPr>
              <a:t>Factor Content of US Exports and Imports,</a:t>
            </a:r>
            <a:r>
              <a:rPr lang="en-US" altLang="en-US" dirty="0" smtClean="0">
                <a:solidFill>
                  <a:srgbClr val="336699"/>
                </a:solidFill>
              </a:rPr>
              <a:t> </a:t>
            </a:r>
            <a:r>
              <a:rPr lang="en-US" altLang="en-US" baseline="0" dirty="0" smtClean="0">
                <a:solidFill>
                  <a:srgbClr val="336699"/>
                </a:solidFill>
              </a:rPr>
              <a:t>1962</a:t>
            </a:r>
          </a:p>
          <a:p>
            <a:endParaRPr lang="en-GB" dirty="0"/>
          </a:p>
        </p:txBody>
      </p:sp>
      <p:pic>
        <p:nvPicPr>
          <p:cNvPr id="5" name="Picture 7" descr="T4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4184"/>
            <a:ext cx="8712968" cy="254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797376" y="3861048"/>
            <a:ext cx="1368152" cy="4320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760320" y="3835896"/>
            <a:ext cx="1368152" cy="4320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070076" y="5610678"/>
            <a:ext cx="56166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US exports were less capital-intensive than US imports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64943" y="1602239"/>
            <a:ext cx="502688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5400" b="1" dirty="0"/>
              <a:t>Leontief paradox</a:t>
            </a:r>
            <a:endParaRPr lang="en-GB" sz="5400" dirty="0"/>
          </a:p>
        </p:txBody>
      </p:sp>
      <p:sp>
        <p:nvSpPr>
          <p:cNvPr id="9" name="Rectangle 8"/>
          <p:cNvSpPr/>
          <p:nvPr/>
        </p:nvSpPr>
        <p:spPr>
          <a:xfrm>
            <a:off x="3070076" y="5610678"/>
            <a:ext cx="561662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US exports were less capital-intensive than US </a:t>
            </a:r>
            <a:r>
              <a:rPr lang="en-GB" b="1" dirty="0" smtClean="0">
                <a:solidFill>
                  <a:schemeClr val="tx1"/>
                </a:solidFill>
              </a:rPr>
              <a:t>imports</a:t>
            </a:r>
          </a:p>
          <a:p>
            <a:r>
              <a:rPr lang="en-GB" dirty="0"/>
              <a:t>even though the US </a:t>
            </a:r>
            <a:r>
              <a:rPr lang="en-GB" dirty="0" smtClean="0"/>
              <a:t>was </a:t>
            </a:r>
            <a:r>
              <a:rPr lang="en-GB" dirty="0"/>
              <a:t>the most capital-abundant country in the world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http://upload.wikimedia.org/wikipedia/en/a/aa/Leontief-Harv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2" y="1628800"/>
            <a:ext cx="299439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70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Empirical evidence on the HO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John </a:t>
            </a:r>
            <a:r>
              <a:rPr lang="en-GB" dirty="0" err="1" smtClean="0"/>
              <a:t>Romalis</a:t>
            </a:r>
            <a:r>
              <a:rPr lang="en-GB" dirty="0" smtClean="0"/>
              <a:t> wants to show  that skill-abundant countries export skill-intensive products to the US</a:t>
            </a:r>
          </a:p>
          <a:p>
            <a:r>
              <a:rPr lang="en-GB" dirty="0" smtClean="0"/>
              <a:t>Here, think of an HO world</a:t>
            </a:r>
          </a:p>
          <a:p>
            <a:pPr marL="0" indent="0">
              <a:buNone/>
            </a:pPr>
            <a:r>
              <a:rPr lang="en-GB" dirty="0" smtClean="0"/>
              <a:t>where  the 2 factors are:</a:t>
            </a:r>
          </a:p>
          <a:p>
            <a:pPr lvl="1"/>
            <a:r>
              <a:rPr lang="en-GB" dirty="0" smtClean="0"/>
              <a:t>High-skilled workers</a:t>
            </a:r>
          </a:p>
          <a:p>
            <a:pPr lvl="1"/>
            <a:r>
              <a:rPr lang="en-GB" dirty="0" smtClean="0"/>
              <a:t>Low-skilled workers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 descr="https://encrypted-tbn2.gstatic.com/images?q=tbn:ANd9GcQAimaMtit5kQjhLxci812KaWnf3B-6EKv6Y_zsG2V63G4rURu6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33665"/>
            <a:ext cx="2592288" cy="37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Empirical evidence on the HO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486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4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Empirical evidence on the HO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486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89313" y="3573016"/>
            <a:ext cx="538234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US imports from Bangladesh are highest in low-skill-intensity industries, while US imports from Germany are highest in high skill-intensity industries</a:t>
            </a:r>
          </a:p>
        </p:txBody>
      </p:sp>
    </p:spTree>
    <p:extLst>
      <p:ext uri="{BB962C8B-B14F-4D97-AF65-F5344CB8AC3E}">
        <p14:creationId xmlns:p14="http://schemas.microsoft.com/office/powerpoint/2010/main" val="27044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1" y="442998"/>
            <a:ext cx="8728537" cy="58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9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Empirical evidence on the HO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2" y="1402769"/>
            <a:ext cx="79914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2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Empirical evidence on the HO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4" y="1340768"/>
            <a:ext cx="81153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0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Empirical evidence on the HO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4" y="1340768"/>
            <a:ext cx="81153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824" y="2204864"/>
            <a:ext cx="489813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That’s the </a:t>
            </a:r>
            <a:r>
              <a:rPr lang="en-GB" sz="3200" dirty="0" err="1">
                <a:solidFill>
                  <a:srgbClr val="FF0000"/>
                </a:solidFill>
              </a:rPr>
              <a:t>Rybczynski</a:t>
            </a:r>
            <a:r>
              <a:rPr lang="en-GB" sz="3200" dirty="0">
                <a:solidFill>
                  <a:srgbClr val="FF0000"/>
                </a:solidFill>
              </a:rPr>
              <a:t> effect!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736" y="4361408"/>
            <a:ext cx="6696744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/>
              <a:t>As Japan and the four Asian “miracle” countries became more skill-abundant, US imports from these countries shifted from less skill-intensive industries toward more skill-intensive industries</a:t>
            </a:r>
          </a:p>
        </p:txBody>
      </p:sp>
    </p:spTree>
    <p:extLst>
      <p:ext uri="{BB962C8B-B14F-4D97-AF65-F5344CB8AC3E}">
        <p14:creationId xmlns:p14="http://schemas.microsoft.com/office/powerpoint/2010/main" val="38425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Extra readings for the curious!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 smtClean="0"/>
              <a:t>Romalis</a:t>
            </a:r>
            <a:r>
              <a:rPr lang="en-GB" dirty="0"/>
              <a:t>, John (2004) "</a:t>
            </a:r>
            <a:r>
              <a:rPr lang="en-GB" u="sng" dirty="0">
                <a:hlinkClick r:id="rId2"/>
              </a:rPr>
              <a:t>Factor Proportions and the Structure of Commodity Trade</a:t>
            </a:r>
            <a:r>
              <a:rPr lang="en-GB" dirty="0"/>
              <a:t>". </a:t>
            </a:r>
            <a:r>
              <a:rPr lang="en-GB" i="1" dirty="0"/>
              <a:t>American Economic Review</a:t>
            </a:r>
            <a:r>
              <a:rPr lang="en-GB" dirty="0"/>
              <a:t>, vol. 94, pp. 67-97.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4000" dirty="0" smtClean="0"/>
              <a:t>Unit input used:</a:t>
            </a:r>
          </a:p>
          <a:p>
            <a:pPr marL="742950" lvl="2" indent="-342900"/>
            <a:r>
              <a:rPr lang="en-US" altLang="en-US" sz="3600" i="1" dirty="0" err="1" smtClean="0"/>
              <a:t>a</a:t>
            </a:r>
            <a:r>
              <a:rPr lang="en-US" altLang="en-US" sz="3600" i="1" baseline="-25000" dirty="0" err="1" smtClean="0"/>
              <a:t>KC</a:t>
            </a:r>
            <a:r>
              <a:rPr lang="en-US" altLang="en-US" sz="3600" i="1" dirty="0" smtClean="0"/>
              <a:t> = capital used to produce 1 yard of cloth</a:t>
            </a:r>
          </a:p>
          <a:p>
            <a:pPr marL="742950" lvl="2" indent="-342900"/>
            <a:r>
              <a:rPr lang="en-US" altLang="en-US" sz="3600" i="1" dirty="0" err="1" smtClean="0"/>
              <a:t>a</a:t>
            </a:r>
            <a:r>
              <a:rPr lang="en-US" altLang="en-US" sz="3600" i="1" baseline="-25000" dirty="0" err="1" smtClean="0"/>
              <a:t>LC</a:t>
            </a:r>
            <a:r>
              <a:rPr lang="en-US" altLang="en-US" sz="3600" i="1" dirty="0" smtClean="0"/>
              <a:t> = </a:t>
            </a:r>
            <a:r>
              <a:rPr lang="en-US" altLang="en-US" sz="3600" i="1" dirty="0" err="1" smtClean="0"/>
              <a:t>labour</a:t>
            </a:r>
            <a:r>
              <a:rPr lang="en-US" altLang="en-US" sz="3600" i="1" dirty="0" smtClean="0"/>
              <a:t> used to produce 1 yard of cloth</a:t>
            </a:r>
          </a:p>
          <a:p>
            <a:pPr marL="742950" lvl="2" indent="-342900"/>
            <a:r>
              <a:rPr lang="en-US" altLang="en-US" sz="3600" i="1" dirty="0" err="1" smtClean="0"/>
              <a:t>a</a:t>
            </a:r>
            <a:r>
              <a:rPr lang="en-US" altLang="en-US" sz="3600" i="1" baseline="-25000" dirty="0" err="1" smtClean="0"/>
              <a:t>KF</a:t>
            </a:r>
            <a:r>
              <a:rPr lang="en-US" altLang="en-US" sz="3600" i="1" dirty="0" smtClean="0"/>
              <a:t> = capital used to produce 1 calorie of food</a:t>
            </a:r>
          </a:p>
          <a:p>
            <a:pPr marL="742950" lvl="2" indent="-342900"/>
            <a:r>
              <a:rPr lang="en-US" altLang="en-US" sz="3600" i="1" dirty="0" err="1" smtClean="0"/>
              <a:t>a</a:t>
            </a:r>
            <a:r>
              <a:rPr lang="en-US" altLang="en-US" sz="3600" i="1" baseline="-25000" dirty="0" err="1" smtClean="0"/>
              <a:t>LF</a:t>
            </a:r>
            <a:r>
              <a:rPr lang="en-US" altLang="en-US" sz="3600" i="1" dirty="0" smtClean="0"/>
              <a:t> = </a:t>
            </a:r>
            <a:r>
              <a:rPr lang="en-US" altLang="en-US" sz="3600" i="1" dirty="0" err="1" smtClean="0"/>
              <a:t>labour</a:t>
            </a:r>
            <a:r>
              <a:rPr lang="en-US" altLang="en-US" sz="3600" i="1" dirty="0" smtClean="0"/>
              <a:t> used to produce 1 calorie of food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en-US" sz="4000" i="1" baseline="-250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9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Major Recap: </a:t>
            </a:r>
          </a:p>
          <a:p>
            <a:pPr lvl="1"/>
            <a:r>
              <a:rPr lang="en-GB" dirty="0" smtClean="0"/>
              <a:t>An </a:t>
            </a:r>
            <a:r>
              <a:rPr lang="en-GB" dirty="0"/>
              <a:t>economy exports goods that are </a:t>
            </a:r>
            <a:r>
              <a:rPr lang="en-GB" dirty="0" smtClean="0"/>
              <a:t>relatively intensive </a:t>
            </a:r>
            <a:r>
              <a:rPr lang="en-GB" dirty="0"/>
              <a:t>in its </a:t>
            </a:r>
            <a:r>
              <a:rPr lang="en-GB" dirty="0" smtClean="0"/>
              <a:t>abundant </a:t>
            </a:r>
            <a:r>
              <a:rPr lang="en-GB" dirty="0"/>
              <a:t>factors </a:t>
            </a:r>
            <a:r>
              <a:rPr lang="en-GB" dirty="0" smtClean="0"/>
              <a:t>of production </a:t>
            </a:r>
            <a:r>
              <a:rPr lang="en-GB" dirty="0"/>
              <a:t>and imports goods that are </a:t>
            </a:r>
            <a:r>
              <a:rPr lang="en-GB" dirty="0" smtClean="0"/>
              <a:t>relatively intensive </a:t>
            </a:r>
            <a:r>
              <a:rPr lang="en-GB" dirty="0"/>
              <a:t>in its </a:t>
            </a:r>
            <a:r>
              <a:rPr lang="en-GB" dirty="0" smtClean="0"/>
              <a:t>scarce </a:t>
            </a:r>
            <a:r>
              <a:rPr lang="en-GB" dirty="0"/>
              <a:t>factors </a:t>
            </a:r>
            <a:r>
              <a:rPr lang="en-GB" dirty="0" smtClean="0"/>
              <a:t>of production</a:t>
            </a:r>
          </a:p>
          <a:p>
            <a:pPr lvl="1"/>
            <a:r>
              <a:rPr lang="en-GB" dirty="0" smtClean="0"/>
              <a:t>Owners </a:t>
            </a:r>
            <a:r>
              <a:rPr lang="en-GB" dirty="0"/>
              <a:t>of abundant factors gain, while </a:t>
            </a:r>
            <a:r>
              <a:rPr lang="en-GB" dirty="0" smtClean="0"/>
              <a:t>owners of </a:t>
            </a:r>
            <a:r>
              <a:rPr lang="en-GB" dirty="0"/>
              <a:t>scarce factors lose with </a:t>
            </a:r>
            <a:r>
              <a:rPr lang="en-GB" dirty="0" smtClean="0"/>
              <a:t>trade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73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4000" dirty="0" smtClean="0"/>
              <a:t>Unit input used:</a:t>
            </a:r>
          </a:p>
          <a:p>
            <a:pPr marL="742950" lvl="2" indent="-342900"/>
            <a:r>
              <a:rPr lang="en-US" altLang="en-US" sz="3600" i="1" dirty="0" err="1" smtClean="0"/>
              <a:t>a</a:t>
            </a:r>
            <a:r>
              <a:rPr lang="en-US" altLang="en-US" sz="3600" i="1" baseline="-25000" dirty="0" err="1" smtClean="0"/>
              <a:t>KC</a:t>
            </a:r>
            <a:r>
              <a:rPr lang="en-US" altLang="en-US" sz="3600" i="1" dirty="0" smtClean="0"/>
              <a:t> = capital used to produce 1 yard of cloth</a:t>
            </a:r>
          </a:p>
          <a:p>
            <a:pPr marL="742950" lvl="2" indent="-342900"/>
            <a:r>
              <a:rPr lang="en-US" altLang="en-US" sz="3600" i="1" dirty="0" err="1" smtClean="0"/>
              <a:t>a</a:t>
            </a:r>
            <a:r>
              <a:rPr lang="en-US" altLang="en-US" sz="3600" i="1" baseline="-25000" dirty="0" err="1" smtClean="0"/>
              <a:t>LC</a:t>
            </a:r>
            <a:r>
              <a:rPr lang="en-US" altLang="en-US" sz="3600" i="1" dirty="0" smtClean="0"/>
              <a:t> = </a:t>
            </a:r>
            <a:r>
              <a:rPr lang="en-US" altLang="en-US" sz="3600" i="1" dirty="0" err="1" smtClean="0"/>
              <a:t>labour</a:t>
            </a:r>
            <a:r>
              <a:rPr lang="en-US" altLang="en-US" sz="3600" i="1" dirty="0" smtClean="0"/>
              <a:t> used to produce 1 yard of cloth</a:t>
            </a:r>
          </a:p>
          <a:p>
            <a:pPr marL="742950" lvl="2" indent="-342900"/>
            <a:r>
              <a:rPr lang="en-US" altLang="en-US" sz="3600" i="1" dirty="0" err="1" smtClean="0"/>
              <a:t>a</a:t>
            </a:r>
            <a:r>
              <a:rPr lang="en-US" altLang="en-US" sz="3600" i="1" baseline="-25000" dirty="0" err="1" smtClean="0"/>
              <a:t>KF</a:t>
            </a:r>
            <a:r>
              <a:rPr lang="en-US" altLang="en-US" sz="3600" i="1" dirty="0" smtClean="0"/>
              <a:t> = capital used to produce 1 calorie of food</a:t>
            </a:r>
          </a:p>
          <a:p>
            <a:pPr marL="742950" lvl="2" indent="-342900"/>
            <a:r>
              <a:rPr lang="en-US" altLang="en-US" sz="3600" i="1" dirty="0" err="1" smtClean="0"/>
              <a:t>a</a:t>
            </a:r>
            <a:r>
              <a:rPr lang="en-US" altLang="en-US" sz="3600" i="1" baseline="-25000" dirty="0" err="1" smtClean="0"/>
              <a:t>LF</a:t>
            </a:r>
            <a:r>
              <a:rPr lang="en-US" altLang="en-US" sz="3600" i="1" dirty="0" smtClean="0"/>
              <a:t> = </a:t>
            </a:r>
            <a:r>
              <a:rPr lang="en-US" altLang="en-US" sz="3600" i="1" dirty="0" err="1" smtClean="0"/>
              <a:t>labour</a:t>
            </a:r>
            <a:r>
              <a:rPr lang="en-US" altLang="en-US" sz="3600" i="1" dirty="0" smtClean="0"/>
              <a:t> used to produce 1 calorie of food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en-US" sz="4000" i="1" baseline="-250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475656" y="2276872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95936" y="1628800"/>
            <a:ext cx="3816424" cy="440120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K is for capital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L is for labour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C is for Cloth</a:t>
            </a:r>
          </a:p>
          <a:p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F is for Food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12032" y="321982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433536" y="4005064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6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speak of the quantity of capital or labour </a:t>
            </a:r>
            <a:r>
              <a:rPr lang="en-GB" i="1" dirty="0" smtClean="0"/>
              <a:t>used</a:t>
            </a:r>
            <a:r>
              <a:rPr lang="en-GB" dirty="0" smtClean="0"/>
              <a:t> rather than </a:t>
            </a:r>
            <a:r>
              <a:rPr lang="en-GB" i="1" dirty="0" smtClean="0"/>
              <a:t>required</a:t>
            </a:r>
            <a:r>
              <a:rPr lang="en-GB" dirty="0" smtClean="0"/>
              <a:t>, to produce a unit of cloth or food</a:t>
            </a:r>
          </a:p>
          <a:p>
            <a:r>
              <a:rPr lang="en-GB" dirty="0" smtClean="0"/>
              <a:t>The reason is that there is some room for choice in the use of inputs</a:t>
            </a:r>
          </a:p>
          <a:p>
            <a:pPr lvl="1"/>
            <a:r>
              <a:rPr lang="en-GB" dirty="0" smtClean="0"/>
              <a:t>Ex: If you want to produce a car, you can use one machine and you’d only need one worker. But if you use only workers, you need 10 of them.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Example</a:t>
            </a:r>
            <a:r>
              <a:rPr lang="en-GB" dirty="0" smtClean="0"/>
              <a:t>: Unit input used are fixed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US" altLang="en-US" sz="3200" i="1" dirty="0" err="1" smtClean="0"/>
              <a:t>a</a:t>
            </a:r>
            <a:r>
              <a:rPr lang="en-US" altLang="en-US" sz="3200" i="1" baseline="-25000" dirty="0" err="1" smtClean="0"/>
              <a:t>KC</a:t>
            </a:r>
            <a:r>
              <a:rPr lang="en-US" altLang="en-US" sz="3200" i="1" dirty="0" smtClean="0"/>
              <a:t> = 2</a:t>
            </a:r>
          </a:p>
          <a:p>
            <a:pPr lvl="1"/>
            <a:r>
              <a:rPr lang="en-US" altLang="en-US" sz="3200" i="1" dirty="0" err="1" smtClean="0"/>
              <a:t>a</a:t>
            </a:r>
            <a:r>
              <a:rPr lang="en-US" altLang="en-US" sz="3200" i="1" baseline="-25000" dirty="0" err="1" smtClean="0"/>
              <a:t>LC</a:t>
            </a:r>
            <a:r>
              <a:rPr lang="en-US" altLang="en-US" sz="3200" i="1" dirty="0" smtClean="0"/>
              <a:t> = 2</a:t>
            </a:r>
          </a:p>
          <a:p>
            <a:pPr lvl="1"/>
            <a:r>
              <a:rPr lang="en-US" altLang="en-US" sz="3200" i="1" dirty="0" err="1" smtClean="0"/>
              <a:t>a</a:t>
            </a:r>
            <a:r>
              <a:rPr lang="en-US" altLang="en-US" sz="3200" i="1" baseline="-25000" dirty="0" err="1" smtClean="0"/>
              <a:t>KF</a:t>
            </a:r>
            <a:r>
              <a:rPr lang="en-US" altLang="en-US" sz="3200" i="1" dirty="0" smtClean="0"/>
              <a:t> = 3</a:t>
            </a:r>
          </a:p>
          <a:p>
            <a:pPr lvl="1"/>
            <a:r>
              <a:rPr lang="en-US" altLang="en-US" sz="3200" i="1" dirty="0" err="1" smtClean="0"/>
              <a:t>a</a:t>
            </a:r>
            <a:r>
              <a:rPr lang="en-US" altLang="en-US" sz="3200" i="1" baseline="-25000" dirty="0" err="1" smtClean="0"/>
              <a:t>LF</a:t>
            </a:r>
            <a:r>
              <a:rPr lang="en-US" altLang="en-US" sz="3200" i="1" dirty="0" smtClean="0"/>
              <a:t> = 1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995936" y="3284984"/>
            <a:ext cx="4038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K = 3000</a:t>
            </a:r>
          </a:p>
          <a:p>
            <a:r>
              <a:rPr lang="en-GB" dirty="0" smtClean="0"/>
              <a:t>L = 2000</a:t>
            </a:r>
          </a:p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411760" y="1412776"/>
            <a:ext cx="4320480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696236" y="2263842"/>
            <a:ext cx="360040" cy="5400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52592" y="2852936"/>
            <a:ext cx="3312368" cy="249299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No factor substitution </a:t>
            </a:r>
            <a:r>
              <a:rPr lang="en-GB" sz="4000" dirty="0" smtClean="0">
                <a:sym typeface="Wingdings" panose="05000000000000000000" pitchFamily="2" charset="2"/>
              </a:rPr>
              <a:t></a:t>
            </a:r>
          </a:p>
          <a:p>
            <a:endParaRPr lang="en-GB" sz="4000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Ex: You can’t replace one machine by 10 workers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0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Example</a:t>
            </a:r>
            <a:r>
              <a:rPr lang="en-GB" dirty="0" smtClean="0"/>
              <a:t>: Unit input used are fixed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r>
              <a:rPr lang="en-US" altLang="en-US" sz="3200" i="1" dirty="0" err="1" smtClean="0"/>
              <a:t>a</a:t>
            </a:r>
            <a:r>
              <a:rPr lang="en-US" altLang="en-US" sz="3200" i="1" baseline="-25000" dirty="0" err="1" smtClean="0"/>
              <a:t>KC</a:t>
            </a:r>
            <a:r>
              <a:rPr lang="en-US" altLang="en-US" sz="3200" i="1" dirty="0" smtClean="0"/>
              <a:t> = 2</a:t>
            </a:r>
          </a:p>
          <a:p>
            <a:pPr lvl="1"/>
            <a:r>
              <a:rPr lang="en-US" altLang="en-US" sz="3200" i="1" dirty="0" err="1" smtClean="0"/>
              <a:t>a</a:t>
            </a:r>
            <a:r>
              <a:rPr lang="en-US" altLang="en-US" sz="3200" i="1" baseline="-25000" dirty="0" err="1" smtClean="0"/>
              <a:t>LC</a:t>
            </a:r>
            <a:r>
              <a:rPr lang="en-US" altLang="en-US" sz="3200" i="1" dirty="0" smtClean="0"/>
              <a:t> = 2</a:t>
            </a:r>
          </a:p>
          <a:p>
            <a:pPr lvl="1"/>
            <a:r>
              <a:rPr lang="en-US" altLang="en-US" sz="3200" i="1" dirty="0" err="1" smtClean="0"/>
              <a:t>a</a:t>
            </a:r>
            <a:r>
              <a:rPr lang="en-US" altLang="en-US" sz="3200" i="1" baseline="-25000" dirty="0" err="1" smtClean="0"/>
              <a:t>KF</a:t>
            </a:r>
            <a:r>
              <a:rPr lang="en-US" altLang="en-US" sz="3200" i="1" dirty="0" smtClean="0"/>
              <a:t> = 3</a:t>
            </a:r>
          </a:p>
          <a:p>
            <a:pPr lvl="1"/>
            <a:r>
              <a:rPr lang="en-US" altLang="en-US" sz="3200" i="1" dirty="0" err="1" smtClean="0"/>
              <a:t>a</a:t>
            </a:r>
            <a:r>
              <a:rPr lang="en-US" altLang="en-US" sz="3200" i="1" baseline="-25000" dirty="0" err="1" smtClean="0"/>
              <a:t>LF</a:t>
            </a:r>
            <a:r>
              <a:rPr lang="en-US" altLang="en-US" sz="3200" i="1" dirty="0" smtClean="0"/>
              <a:t> = 1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995936" y="2492896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i="1" dirty="0" smtClean="0"/>
              <a:t>We have : </a:t>
            </a:r>
          </a:p>
          <a:p>
            <a:pPr marL="0" indent="0">
              <a:buNone/>
            </a:pPr>
            <a:r>
              <a:rPr lang="en-US" altLang="en-US" i="1" dirty="0" smtClean="0"/>
              <a:t>(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KF</a:t>
            </a:r>
            <a:r>
              <a:rPr lang="en-US" altLang="en-US" i="1" dirty="0" smtClean="0"/>
              <a:t> /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LF</a:t>
            </a:r>
            <a:r>
              <a:rPr lang="en-US" altLang="en-US" i="1" dirty="0"/>
              <a:t> </a:t>
            </a:r>
            <a:r>
              <a:rPr lang="en-US" altLang="en-US" i="1" dirty="0" smtClean="0"/>
              <a:t>)&gt; (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KC</a:t>
            </a:r>
            <a:r>
              <a:rPr lang="en-US" altLang="en-US" i="1" dirty="0" smtClean="0"/>
              <a:t> /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LC</a:t>
            </a:r>
            <a:r>
              <a:rPr lang="en-US" altLang="en-US" i="1" dirty="0" smtClean="0"/>
              <a:t>)</a:t>
            </a:r>
          </a:p>
          <a:p>
            <a:pPr marL="0" indent="0">
              <a:buNone/>
            </a:pPr>
            <a:endParaRPr lang="en-US" altLang="en-US" i="1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Production of food is capital-intensive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Production of cloth is labour-intensive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0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i="1" dirty="0" smtClean="0"/>
              <a:t>The total machine hours and </a:t>
            </a:r>
            <a:r>
              <a:rPr lang="en-US" altLang="en-US" i="1" dirty="0" err="1" smtClean="0"/>
              <a:t>labour</a:t>
            </a:r>
            <a:r>
              <a:rPr lang="en-US" altLang="en-US" i="1" dirty="0" smtClean="0"/>
              <a:t> hours used to produce Food and Cloth cannot exceed the total supply </a:t>
            </a:r>
          </a:p>
          <a:p>
            <a:pPr marL="0" indent="0">
              <a:buNone/>
            </a:pPr>
            <a:endParaRPr lang="en-US" altLang="en-US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US" i="1" dirty="0" smtClean="0">
                <a:sym typeface="Wingdings" panose="05000000000000000000" pitchFamily="2" charset="2"/>
              </a:rPr>
              <a:t> </a:t>
            </a:r>
            <a:r>
              <a:rPr lang="en-US" altLang="en-US" b="1" i="1" dirty="0" smtClean="0">
                <a:sym typeface="Wingdings" panose="05000000000000000000" pitchFamily="2" charset="2"/>
              </a:rPr>
              <a:t>A resource constraint</a:t>
            </a:r>
          </a:p>
          <a:p>
            <a:pPr marL="0" indent="0">
              <a:buNone/>
            </a:pPr>
            <a:endParaRPr lang="en-US" altLang="en-US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i="1" dirty="0" smtClean="0"/>
          </a:p>
          <a:p>
            <a:pPr marL="0" indent="0">
              <a:buNone/>
            </a:pPr>
            <a:endParaRPr lang="en-US" altLang="en-US" i="1" dirty="0" smtClean="0"/>
          </a:p>
          <a:p>
            <a:endParaRPr lang="en-US" altLang="en-US" i="1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cdn.someecards.com/someecards/usercards/36f63e58a08634a4d1bda7be3d9e62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28498"/>
            <a:ext cx="4320480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i="1" dirty="0" smtClean="0"/>
              <a:t>The total machine hours and </a:t>
            </a:r>
            <a:r>
              <a:rPr lang="en-US" altLang="en-US" i="1" dirty="0" err="1" smtClean="0"/>
              <a:t>labour</a:t>
            </a:r>
            <a:r>
              <a:rPr lang="en-US" altLang="en-US" i="1" dirty="0" smtClean="0"/>
              <a:t> hours used to produce Food and Cloth cannot exceed the total supply </a:t>
            </a:r>
            <a:endParaRPr lang="en-US" altLang="en-US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i="1" dirty="0" smtClean="0"/>
          </a:p>
          <a:p>
            <a:pPr marL="0" indent="0">
              <a:buNone/>
            </a:pPr>
            <a:endParaRPr lang="en-US" altLang="en-US" i="1" dirty="0" smtClean="0"/>
          </a:p>
          <a:p>
            <a:endParaRPr lang="en-US" altLang="en-US" i="1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i="1" dirty="0" smtClean="0">
                <a:solidFill>
                  <a:srgbClr val="FF0000"/>
                </a:solidFill>
              </a:rPr>
              <a:t>We have the following resource constraints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KC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KF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</a:t>
            </a:r>
            <a:r>
              <a:rPr lang="en-GB" altLang="en-US" i="1" dirty="0" smtClean="0"/>
              <a:t>K</a:t>
            </a:r>
            <a:endParaRPr lang="en-GB" dirty="0" smtClean="0"/>
          </a:p>
          <a:p>
            <a:pPr marL="0" indent="0">
              <a:buNone/>
            </a:pP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LC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LF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L</a:t>
            </a:r>
            <a:r>
              <a:rPr lang="en-US" altLang="en-US" dirty="0" smtClean="0"/>
              <a:t> </a:t>
            </a:r>
          </a:p>
          <a:p>
            <a:pPr marL="0" indent="0">
              <a:buNone/>
            </a:pPr>
            <a:endParaRPr lang="en-US" altLang="en-US" i="1" dirty="0" smtClean="0"/>
          </a:p>
          <a:p>
            <a:pPr marL="0" indent="0">
              <a:buNone/>
            </a:pPr>
            <a:r>
              <a:rPr lang="en-US" altLang="en-US" i="1" dirty="0" smtClean="0"/>
              <a:t>2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3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</a:t>
            </a:r>
            <a:r>
              <a:rPr lang="en-GB" altLang="en-US" i="1" dirty="0" smtClean="0"/>
              <a:t>3000</a:t>
            </a:r>
            <a:endParaRPr lang="en-GB" dirty="0" smtClean="0"/>
          </a:p>
          <a:p>
            <a:pPr marL="0" indent="0">
              <a:buNone/>
            </a:pPr>
            <a:r>
              <a:rPr lang="en-US" altLang="en-US" i="1" dirty="0" smtClean="0"/>
              <a:t>2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2000</a:t>
            </a:r>
            <a:r>
              <a:rPr lang="en-US" altLang="en-US" dirty="0" smtClean="0"/>
              <a:t>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1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Drawbacks of the Ricardo </a:t>
            </a:r>
            <a:r>
              <a:rPr lang="en-GB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Since there is only one factor of production (labour), if a country gains, all individuals in that country gain</a:t>
            </a:r>
          </a:p>
          <a:p>
            <a:r>
              <a:rPr lang="en-GB" dirty="0" smtClean="0"/>
              <a:t>All </a:t>
            </a:r>
            <a:r>
              <a:rPr lang="en-GB" dirty="0"/>
              <a:t>agents gain from </a:t>
            </a:r>
            <a:r>
              <a:rPr lang="en-GB" dirty="0" smtClean="0"/>
              <a:t>trade! Is this too great to be true?</a:t>
            </a:r>
            <a:endParaRPr lang="en-GB" b="1" dirty="0" smtClean="0"/>
          </a:p>
          <a:p>
            <a:r>
              <a:rPr lang="en-GB" dirty="0" smtClean="0"/>
              <a:t>How can we </a:t>
            </a:r>
            <a:r>
              <a:rPr lang="en-GB" dirty="0"/>
              <a:t>explain why </a:t>
            </a:r>
            <a:r>
              <a:rPr lang="en-GB" dirty="0" smtClean="0"/>
              <a:t>some people </a:t>
            </a:r>
            <a:r>
              <a:rPr lang="en-GB" dirty="0"/>
              <a:t>are against free trade, </a:t>
            </a:r>
            <a:r>
              <a:rPr lang="en-GB" dirty="0" smtClean="0"/>
              <a:t>or </a:t>
            </a:r>
            <a:r>
              <a:rPr lang="en-GB" dirty="0"/>
              <a:t>why </a:t>
            </a:r>
            <a:r>
              <a:rPr lang="en-GB" dirty="0" smtClean="0"/>
              <a:t>some countries use import tariffs?</a:t>
            </a:r>
          </a:p>
        </p:txBody>
      </p:sp>
    </p:spTree>
    <p:extLst>
      <p:ext uri="{BB962C8B-B14F-4D97-AF65-F5344CB8AC3E}">
        <p14:creationId xmlns:p14="http://schemas.microsoft.com/office/powerpoint/2010/main" val="17667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i="1" dirty="0" smtClean="0"/>
              <a:t>The total machine hours and </a:t>
            </a:r>
            <a:r>
              <a:rPr lang="en-US" altLang="en-US" i="1" dirty="0" err="1" smtClean="0"/>
              <a:t>labour</a:t>
            </a:r>
            <a:r>
              <a:rPr lang="en-US" altLang="en-US" i="1" dirty="0" smtClean="0"/>
              <a:t> hours used to produce Food and Cloth cannot exceed the total supply </a:t>
            </a:r>
            <a:endParaRPr lang="en-US" altLang="en-US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i="1" dirty="0" smtClean="0"/>
          </a:p>
          <a:p>
            <a:pPr marL="0" indent="0">
              <a:buNone/>
            </a:pPr>
            <a:endParaRPr lang="en-US" altLang="en-US" i="1" dirty="0" smtClean="0"/>
          </a:p>
          <a:p>
            <a:endParaRPr lang="en-US" altLang="en-US" i="1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i="1" dirty="0" smtClean="0">
                <a:solidFill>
                  <a:srgbClr val="FF0000"/>
                </a:solidFill>
              </a:rPr>
              <a:t>We have the following resource constraints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KC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KF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</a:t>
            </a:r>
            <a:r>
              <a:rPr lang="en-GB" altLang="en-US" i="1" dirty="0" smtClean="0"/>
              <a:t>K</a:t>
            </a:r>
            <a:endParaRPr lang="en-GB" dirty="0" smtClean="0"/>
          </a:p>
          <a:p>
            <a:pPr marL="0" indent="0">
              <a:buNone/>
            </a:pP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LC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LF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L</a:t>
            </a:r>
            <a:r>
              <a:rPr lang="en-US" altLang="en-US" dirty="0" smtClean="0"/>
              <a:t> </a:t>
            </a:r>
          </a:p>
          <a:p>
            <a:pPr marL="0" indent="0">
              <a:buNone/>
            </a:pPr>
            <a:endParaRPr lang="en-US" altLang="en-US" i="1" dirty="0" smtClean="0"/>
          </a:p>
          <a:p>
            <a:pPr marL="0" indent="0">
              <a:buNone/>
            </a:pPr>
            <a:r>
              <a:rPr lang="en-US" altLang="en-US" i="1" dirty="0" smtClean="0"/>
              <a:t>2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3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</a:t>
            </a:r>
            <a:r>
              <a:rPr lang="en-GB" altLang="en-US" i="1" dirty="0" smtClean="0"/>
              <a:t>3000</a:t>
            </a:r>
            <a:endParaRPr lang="en-GB" dirty="0" smtClean="0"/>
          </a:p>
          <a:p>
            <a:pPr marL="0" indent="0">
              <a:buNone/>
            </a:pPr>
            <a:r>
              <a:rPr lang="en-US" altLang="en-US" i="1" dirty="0" smtClean="0"/>
              <a:t>2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2000</a:t>
            </a:r>
            <a:r>
              <a:rPr lang="en-US" altLang="en-US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4644008" y="2996952"/>
            <a:ext cx="136815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1840" y="3635061"/>
            <a:ext cx="151216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592" y="4509120"/>
            <a:ext cx="216024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Machines used in cloth production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8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i="1" dirty="0" smtClean="0"/>
              <a:t>The total machine hours and </a:t>
            </a:r>
            <a:r>
              <a:rPr lang="en-US" altLang="en-US" i="1" dirty="0" err="1" smtClean="0"/>
              <a:t>labour</a:t>
            </a:r>
            <a:r>
              <a:rPr lang="en-US" altLang="en-US" i="1" dirty="0" smtClean="0"/>
              <a:t> hours used to produce Food and Cloth cannot exceed the total supply </a:t>
            </a:r>
            <a:endParaRPr lang="en-US" altLang="en-US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i="1" dirty="0" smtClean="0"/>
          </a:p>
          <a:p>
            <a:pPr marL="0" indent="0">
              <a:buNone/>
            </a:pPr>
            <a:endParaRPr lang="en-US" altLang="en-US" i="1" dirty="0" smtClean="0"/>
          </a:p>
          <a:p>
            <a:endParaRPr lang="en-US" altLang="en-US" i="1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i="1" dirty="0" smtClean="0">
                <a:solidFill>
                  <a:srgbClr val="FF0000"/>
                </a:solidFill>
              </a:rPr>
              <a:t>We have the following resource constraints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KC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KF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</a:t>
            </a:r>
            <a:r>
              <a:rPr lang="en-GB" altLang="en-US" i="1" dirty="0" smtClean="0"/>
              <a:t>K</a:t>
            </a:r>
            <a:endParaRPr lang="en-GB" dirty="0" smtClean="0"/>
          </a:p>
          <a:p>
            <a:pPr marL="0" indent="0">
              <a:buNone/>
            </a:pP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LC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LF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L</a:t>
            </a:r>
            <a:r>
              <a:rPr lang="en-US" altLang="en-US" dirty="0" smtClean="0"/>
              <a:t> </a:t>
            </a:r>
          </a:p>
          <a:p>
            <a:pPr marL="0" indent="0">
              <a:buNone/>
            </a:pPr>
            <a:endParaRPr lang="en-US" altLang="en-US" i="1" dirty="0" smtClean="0"/>
          </a:p>
          <a:p>
            <a:pPr marL="0" indent="0">
              <a:buNone/>
            </a:pPr>
            <a:r>
              <a:rPr lang="en-US" altLang="en-US" i="1" dirty="0" smtClean="0"/>
              <a:t>2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3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</a:t>
            </a:r>
            <a:r>
              <a:rPr lang="en-GB" altLang="en-US" i="1" dirty="0" smtClean="0"/>
              <a:t>3000</a:t>
            </a:r>
            <a:endParaRPr lang="en-GB" dirty="0" smtClean="0"/>
          </a:p>
          <a:p>
            <a:pPr marL="0" indent="0">
              <a:buNone/>
            </a:pPr>
            <a:r>
              <a:rPr lang="en-US" altLang="en-US" i="1" dirty="0" smtClean="0"/>
              <a:t>2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2000</a:t>
            </a:r>
            <a:r>
              <a:rPr lang="en-US" altLang="en-US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4644008" y="2996952"/>
            <a:ext cx="136815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1840" y="3635061"/>
            <a:ext cx="151216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592" y="4509120"/>
            <a:ext cx="216024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Machines used in cloth production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6164560" y="2996952"/>
            <a:ext cx="13681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75856" y="3787462"/>
            <a:ext cx="2880320" cy="1945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6298" y="5728647"/>
            <a:ext cx="216024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Machines used in food production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4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i="1" dirty="0" smtClean="0"/>
              <a:t>The total machine hours and </a:t>
            </a:r>
            <a:r>
              <a:rPr lang="en-US" altLang="en-US" i="1" dirty="0" err="1" smtClean="0"/>
              <a:t>labour</a:t>
            </a:r>
            <a:r>
              <a:rPr lang="en-US" altLang="en-US" i="1" dirty="0" smtClean="0"/>
              <a:t> hours used to produce Food and Cloth cannot exceed the total supply </a:t>
            </a:r>
            <a:endParaRPr lang="en-US" altLang="en-US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i="1" dirty="0" smtClean="0"/>
          </a:p>
          <a:p>
            <a:pPr marL="0" indent="0">
              <a:buNone/>
            </a:pPr>
            <a:endParaRPr lang="en-US" altLang="en-US" i="1" dirty="0" smtClean="0"/>
          </a:p>
          <a:p>
            <a:endParaRPr lang="en-US" altLang="en-US" i="1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i="1" dirty="0" smtClean="0">
                <a:solidFill>
                  <a:srgbClr val="FF0000"/>
                </a:solidFill>
              </a:rPr>
              <a:t>We have the following resource constraints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KC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KF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</a:t>
            </a:r>
            <a:r>
              <a:rPr lang="en-GB" altLang="en-US" i="1" dirty="0" smtClean="0"/>
              <a:t>K</a:t>
            </a:r>
            <a:endParaRPr lang="en-GB" dirty="0" smtClean="0"/>
          </a:p>
          <a:p>
            <a:pPr marL="0" indent="0">
              <a:buNone/>
            </a:pP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LC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LF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L</a:t>
            </a:r>
            <a:r>
              <a:rPr lang="en-US" altLang="en-US" dirty="0" smtClean="0"/>
              <a:t> </a:t>
            </a:r>
          </a:p>
          <a:p>
            <a:pPr marL="0" indent="0">
              <a:buNone/>
            </a:pPr>
            <a:endParaRPr lang="en-US" altLang="en-US" i="1" dirty="0" smtClean="0"/>
          </a:p>
          <a:p>
            <a:pPr marL="0" indent="0">
              <a:buNone/>
            </a:pPr>
            <a:r>
              <a:rPr lang="en-US" altLang="en-US" i="1" dirty="0" smtClean="0"/>
              <a:t>2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3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</a:t>
            </a:r>
            <a:r>
              <a:rPr lang="en-GB" altLang="en-US" i="1" dirty="0" smtClean="0"/>
              <a:t>3000</a:t>
            </a:r>
            <a:endParaRPr lang="en-GB" dirty="0" smtClean="0"/>
          </a:p>
          <a:p>
            <a:pPr marL="0" indent="0">
              <a:buNone/>
            </a:pPr>
            <a:r>
              <a:rPr lang="en-US" altLang="en-US" i="1" dirty="0" smtClean="0"/>
              <a:t>2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2000</a:t>
            </a:r>
            <a:r>
              <a:rPr lang="en-US" altLang="en-US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4644008" y="2996952"/>
            <a:ext cx="136815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1840" y="3635061"/>
            <a:ext cx="151216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592" y="4509120"/>
            <a:ext cx="216024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Machines used in cloth production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6164560" y="2996952"/>
            <a:ext cx="13681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75856" y="3787462"/>
            <a:ext cx="2880320" cy="1945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6298" y="5728647"/>
            <a:ext cx="216024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Machines used in food production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32712" y="2996952"/>
            <a:ext cx="567680" cy="63810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532712" y="4124407"/>
            <a:ext cx="1440160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Total number of Machines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6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i="1" dirty="0" smtClean="0"/>
              <a:t>The total machine hours and </a:t>
            </a:r>
            <a:r>
              <a:rPr lang="en-US" altLang="en-US" i="1" dirty="0" err="1" smtClean="0"/>
              <a:t>labour</a:t>
            </a:r>
            <a:r>
              <a:rPr lang="en-US" altLang="en-US" i="1" dirty="0" smtClean="0"/>
              <a:t> hours used to produce Food and Cloth cannot exceed the total supply </a:t>
            </a:r>
            <a:endParaRPr lang="en-US" altLang="en-US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i="1" dirty="0" smtClean="0"/>
          </a:p>
          <a:p>
            <a:pPr marL="0" indent="0">
              <a:buNone/>
            </a:pPr>
            <a:endParaRPr lang="en-US" altLang="en-US" i="1" dirty="0" smtClean="0"/>
          </a:p>
          <a:p>
            <a:endParaRPr lang="en-US" altLang="en-US" i="1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i="1" dirty="0" smtClean="0">
                <a:solidFill>
                  <a:srgbClr val="FF0000"/>
                </a:solidFill>
              </a:rPr>
              <a:t>We have the following resource constraints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KC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KF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</a:t>
            </a:r>
            <a:r>
              <a:rPr lang="en-GB" altLang="en-US" i="1" dirty="0" smtClean="0"/>
              <a:t>K</a:t>
            </a:r>
            <a:endParaRPr lang="en-GB" dirty="0" smtClean="0"/>
          </a:p>
          <a:p>
            <a:pPr marL="0" indent="0">
              <a:buNone/>
            </a:pP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LC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</a:t>
            </a:r>
            <a:r>
              <a:rPr lang="en-US" altLang="en-US" i="1" dirty="0" err="1" smtClean="0"/>
              <a:t>a</a:t>
            </a:r>
            <a:r>
              <a:rPr lang="en-US" altLang="en-US" i="1" baseline="-25000" dirty="0" err="1" smtClean="0"/>
              <a:t>LF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L</a:t>
            </a:r>
            <a:r>
              <a:rPr lang="en-US" altLang="en-US" dirty="0" smtClean="0"/>
              <a:t> </a:t>
            </a:r>
          </a:p>
          <a:p>
            <a:pPr marL="0" indent="0">
              <a:buNone/>
            </a:pPr>
            <a:endParaRPr lang="en-US" altLang="en-US" i="1" dirty="0" smtClean="0"/>
          </a:p>
          <a:p>
            <a:pPr marL="0" indent="0">
              <a:buNone/>
            </a:pPr>
            <a:r>
              <a:rPr lang="en-US" altLang="en-US" i="1" dirty="0" smtClean="0"/>
              <a:t>2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3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</a:t>
            </a:r>
            <a:r>
              <a:rPr lang="en-GB" altLang="en-US" i="1" dirty="0" smtClean="0"/>
              <a:t>3000</a:t>
            </a:r>
            <a:endParaRPr lang="en-GB" dirty="0" smtClean="0"/>
          </a:p>
          <a:p>
            <a:pPr marL="0" indent="0">
              <a:buNone/>
            </a:pPr>
            <a:r>
              <a:rPr lang="en-US" altLang="en-US" i="1" dirty="0" smtClean="0"/>
              <a:t>2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Q</a:t>
            </a:r>
            <a:r>
              <a:rPr lang="en-US" altLang="en-US" i="1" baseline="-25000" dirty="0" smtClean="0"/>
              <a:t>F </a:t>
            </a:r>
            <a:r>
              <a:rPr lang="en-US" altLang="en-US" i="1" dirty="0" smtClean="0"/>
              <a:t>≤ 2000</a:t>
            </a:r>
            <a:r>
              <a:rPr lang="en-US" altLang="en-US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4644008" y="2996952"/>
            <a:ext cx="136815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1840" y="3635061"/>
            <a:ext cx="151216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592" y="4509120"/>
            <a:ext cx="2160240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Machines used in cloth production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6164560" y="2996952"/>
            <a:ext cx="136815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75856" y="3787462"/>
            <a:ext cx="2880320" cy="1945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6298" y="5728647"/>
            <a:ext cx="216024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Machines used in food production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32712" y="2996952"/>
            <a:ext cx="567680" cy="63810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532712" y="4124407"/>
            <a:ext cx="1440160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Total number of Machines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4355976" y="4610409"/>
            <a:ext cx="3384376" cy="109008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683184" y="5737611"/>
            <a:ext cx="4738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Let’s graph this!</a:t>
            </a:r>
            <a:endParaRPr lang="en-GB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2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Krugman_c04F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t="5786" r="4574" b="14064"/>
          <a:stretch/>
        </p:blipFill>
        <p:spPr bwMode="auto">
          <a:xfrm>
            <a:off x="1186298" y="1484784"/>
            <a:ext cx="71644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254986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2000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847151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33381" y="2738568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Labour constraint slope = -2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76309" y="4653136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Capital constraint slope = -2/3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06824" y="597513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1500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100472" y="5951991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750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60222" y="4422303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500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54968" y="4653136"/>
            <a:ext cx="0" cy="11521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51720" y="4653136"/>
            <a:ext cx="140415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347347" y="4606969"/>
            <a:ext cx="197822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108765" y="5712931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011523" y="4011525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209345" y="363843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407123" y="538270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575365" y="432997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731159" y="1412776"/>
            <a:ext cx="4017305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Production Possibility Frontier </a:t>
            </a:r>
          </a:p>
          <a:p>
            <a:r>
              <a:rPr lang="en-GB" b="1" dirty="0" smtClean="0"/>
              <a:t>Without factor substitution</a:t>
            </a:r>
          </a:p>
          <a:p>
            <a:endParaRPr lang="en-GB" b="1" dirty="0"/>
          </a:p>
          <a:p>
            <a:r>
              <a:rPr lang="en-US" altLang="en-US" dirty="0" smtClean="0"/>
              <a:t>Capital constraint:  </a:t>
            </a:r>
            <a:r>
              <a:rPr lang="en-US" altLang="en-US" i="1" dirty="0" smtClean="0"/>
              <a:t>2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3 Q</a:t>
            </a:r>
            <a:r>
              <a:rPr lang="en-US" altLang="en-US" i="1" baseline="-25000" dirty="0" smtClean="0"/>
              <a:t>F  </a:t>
            </a:r>
            <a:r>
              <a:rPr lang="en-US" altLang="en-US" i="1" dirty="0" smtClean="0"/>
              <a:t>≤ </a:t>
            </a:r>
            <a:r>
              <a:rPr lang="en-GB" altLang="en-US" i="1" dirty="0" smtClean="0"/>
              <a:t>3000</a:t>
            </a:r>
            <a:endParaRPr lang="en-GB" dirty="0" smtClean="0"/>
          </a:p>
          <a:p>
            <a:r>
              <a:rPr lang="en-US" altLang="en-US" dirty="0" err="1" smtClean="0"/>
              <a:t>Labour</a:t>
            </a:r>
            <a:r>
              <a:rPr lang="en-US" altLang="en-US" dirty="0" smtClean="0"/>
              <a:t> constraint: </a:t>
            </a:r>
            <a:r>
              <a:rPr lang="en-US" altLang="en-US" i="1" dirty="0" smtClean="0"/>
              <a:t>2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   Q</a:t>
            </a:r>
            <a:r>
              <a:rPr lang="en-US" altLang="en-US" i="1" baseline="-25000" dirty="0" smtClean="0"/>
              <a:t>F   </a:t>
            </a:r>
            <a:r>
              <a:rPr lang="en-US" altLang="en-US" i="1" dirty="0" smtClean="0"/>
              <a:t>≤  2000</a:t>
            </a:r>
            <a:r>
              <a:rPr lang="en-US" altLang="en-US" dirty="0" smtClean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819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Krugman_c04F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t="5786" r="4574" b="14064"/>
          <a:stretch/>
        </p:blipFill>
        <p:spPr bwMode="auto">
          <a:xfrm>
            <a:off x="1186298" y="1484784"/>
            <a:ext cx="71644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89212" y="2573309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2000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19660" y="3834451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33381" y="2757975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Labour constraint slope = -2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76309" y="4653136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Capital constraint slope = -2/3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06824" y="597513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1500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100472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750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60222" y="4422303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500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54968" y="4653136"/>
            <a:ext cx="0" cy="11521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51720" y="4653136"/>
            <a:ext cx="140415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347347" y="4606969"/>
            <a:ext cx="197822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108765" y="5712931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011523" y="4011525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209345" y="363843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407123" y="538270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575365" y="432997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731159" y="1412776"/>
            <a:ext cx="4017305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Production Possibility Frontier </a:t>
            </a:r>
          </a:p>
          <a:p>
            <a:r>
              <a:rPr lang="en-GB" b="1" dirty="0" smtClean="0"/>
              <a:t>Without factor substitution</a:t>
            </a:r>
          </a:p>
          <a:p>
            <a:endParaRPr lang="en-GB" b="1" dirty="0"/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Capital constraint:  </a:t>
            </a:r>
            <a:r>
              <a:rPr lang="en-US" altLang="en-US" b="1" i="1" dirty="0" smtClean="0">
                <a:solidFill>
                  <a:srgbClr val="FF0000"/>
                </a:solidFill>
              </a:rPr>
              <a:t>2 Q</a:t>
            </a:r>
            <a:r>
              <a:rPr lang="en-US" altLang="en-US" b="1" i="1" baseline="-25000" dirty="0" smtClean="0">
                <a:solidFill>
                  <a:srgbClr val="FF0000"/>
                </a:solidFill>
              </a:rPr>
              <a:t>C</a:t>
            </a:r>
            <a:r>
              <a:rPr lang="en-US" altLang="en-US" b="1" dirty="0" smtClean="0">
                <a:solidFill>
                  <a:srgbClr val="FF0000"/>
                </a:solidFill>
              </a:rPr>
              <a:t>  +</a:t>
            </a:r>
            <a:r>
              <a:rPr lang="en-US" altLang="en-US" b="1" i="1" dirty="0" smtClean="0">
                <a:solidFill>
                  <a:srgbClr val="FF0000"/>
                </a:solidFill>
              </a:rPr>
              <a:t> 3 Q</a:t>
            </a:r>
            <a:r>
              <a:rPr lang="en-US" altLang="en-US" b="1" i="1" baseline="-25000" dirty="0" smtClean="0">
                <a:solidFill>
                  <a:srgbClr val="FF0000"/>
                </a:solidFill>
              </a:rPr>
              <a:t>F  </a:t>
            </a:r>
            <a:r>
              <a:rPr lang="en-US" altLang="en-US" b="1" i="1" dirty="0" smtClean="0">
                <a:solidFill>
                  <a:srgbClr val="FF0000"/>
                </a:solidFill>
              </a:rPr>
              <a:t>≤ </a:t>
            </a:r>
            <a:r>
              <a:rPr lang="en-GB" altLang="en-US" b="1" i="1" dirty="0" smtClean="0">
                <a:solidFill>
                  <a:srgbClr val="FF0000"/>
                </a:solidFill>
              </a:rPr>
              <a:t>3000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US" altLang="en-US" dirty="0" err="1" smtClean="0"/>
              <a:t>Labour</a:t>
            </a:r>
            <a:r>
              <a:rPr lang="en-US" altLang="en-US" dirty="0" smtClean="0"/>
              <a:t> constraint: </a:t>
            </a:r>
            <a:r>
              <a:rPr lang="en-US" altLang="en-US" i="1" dirty="0" smtClean="0"/>
              <a:t>2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   Q</a:t>
            </a:r>
            <a:r>
              <a:rPr lang="en-US" altLang="en-US" i="1" baseline="-25000" dirty="0" smtClean="0"/>
              <a:t>F   </a:t>
            </a:r>
            <a:r>
              <a:rPr lang="en-US" altLang="en-US" i="1" dirty="0" smtClean="0"/>
              <a:t>≤  2000</a:t>
            </a:r>
            <a:r>
              <a:rPr lang="en-US" altLang="en-US" dirty="0" smtClean="0"/>
              <a:t> </a:t>
            </a:r>
            <a:endParaRPr lang="en-GB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03282" y="2942641"/>
            <a:ext cx="196738" cy="10651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29733" y="4098050"/>
            <a:ext cx="16201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If all machines are used in cloth:  </a:t>
            </a:r>
            <a:r>
              <a:rPr lang="en-US" altLang="en-US" b="1" i="1" dirty="0" smtClean="0">
                <a:solidFill>
                  <a:srgbClr val="FF0000"/>
                </a:solidFill>
              </a:rPr>
              <a:t>Q</a:t>
            </a:r>
            <a:r>
              <a:rPr lang="en-US" altLang="en-US" b="1" i="1" baseline="-25000" dirty="0" smtClean="0">
                <a:solidFill>
                  <a:srgbClr val="FF0000"/>
                </a:solidFill>
              </a:rPr>
              <a:t>C</a:t>
            </a:r>
            <a:r>
              <a:rPr lang="en-GB" b="1" dirty="0" smtClean="0">
                <a:solidFill>
                  <a:srgbClr val="FF0000"/>
                </a:solidFill>
              </a:rPr>
              <a:t> &lt; 1500</a:t>
            </a:r>
          </a:p>
        </p:txBody>
      </p:sp>
      <p:sp>
        <p:nvSpPr>
          <p:cNvPr id="27" name="Oval 26"/>
          <p:cNvSpPr/>
          <p:nvPr/>
        </p:nvSpPr>
        <p:spPr>
          <a:xfrm>
            <a:off x="5292080" y="5805264"/>
            <a:ext cx="108012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>
            <a:endCxn id="27" idx="7"/>
          </p:cNvCxnSpPr>
          <p:nvPr/>
        </p:nvCxnSpPr>
        <p:spPr>
          <a:xfrm flipH="1">
            <a:off x="6214020" y="5382707"/>
            <a:ext cx="256550" cy="52801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1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Krugman_c04F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t="5786" r="4574" b="14064"/>
          <a:stretch/>
        </p:blipFill>
        <p:spPr bwMode="auto">
          <a:xfrm>
            <a:off x="1186298" y="1484784"/>
            <a:ext cx="71644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257526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2000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876326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33381" y="2710844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Labour constraint slope = -2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76309" y="4653136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Capital constraint slope = -2/3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06824" y="597513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1500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100472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750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60222" y="4422303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500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54968" y="4653136"/>
            <a:ext cx="0" cy="11521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51720" y="4653136"/>
            <a:ext cx="140415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347347" y="4606969"/>
            <a:ext cx="197822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108765" y="5712931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011523" y="4011525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209345" y="363843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407123" y="538270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575365" y="432997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731159" y="1412776"/>
            <a:ext cx="4017305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Production Possibility Frontier </a:t>
            </a:r>
          </a:p>
          <a:p>
            <a:r>
              <a:rPr lang="en-GB" b="1" dirty="0" smtClean="0"/>
              <a:t>Without factor substitution</a:t>
            </a:r>
          </a:p>
          <a:p>
            <a:endParaRPr lang="en-GB" b="1" dirty="0"/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Capital constraint:  </a:t>
            </a:r>
            <a:r>
              <a:rPr lang="en-US" altLang="en-US" b="1" i="1" dirty="0" smtClean="0">
                <a:solidFill>
                  <a:srgbClr val="FF0000"/>
                </a:solidFill>
              </a:rPr>
              <a:t>2 Q</a:t>
            </a:r>
            <a:r>
              <a:rPr lang="en-US" altLang="en-US" b="1" i="1" baseline="-25000" dirty="0" smtClean="0">
                <a:solidFill>
                  <a:srgbClr val="FF0000"/>
                </a:solidFill>
              </a:rPr>
              <a:t>C</a:t>
            </a:r>
            <a:r>
              <a:rPr lang="en-US" altLang="en-US" b="1" dirty="0" smtClean="0">
                <a:solidFill>
                  <a:srgbClr val="FF0000"/>
                </a:solidFill>
              </a:rPr>
              <a:t>  +</a:t>
            </a:r>
            <a:r>
              <a:rPr lang="en-US" altLang="en-US" b="1" i="1" dirty="0" smtClean="0">
                <a:solidFill>
                  <a:srgbClr val="FF0000"/>
                </a:solidFill>
              </a:rPr>
              <a:t> 3 Q</a:t>
            </a:r>
            <a:r>
              <a:rPr lang="en-US" altLang="en-US" b="1" i="1" baseline="-25000" dirty="0" smtClean="0">
                <a:solidFill>
                  <a:srgbClr val="FF0000"/>
                </a:solidFill>
              </a:rPr>
              <a:t>F  </a:t>
            </a:r>
            <a:r>
              <a:rPr lang="en-US" altLang="en-US" b="1" i="1" dirty="0" smtClean="0">
                <a:solidFill>
                  <a:srgbClr val="FF0000"/>
                </a:solidFill>
              </a:rPr>
              <a:t>≤ </a:t>
            </a:r>
            <a:r>
              <a:rPr lang="en-GB" altLang="en-US" b="1" i="1" dirty="0" smtClean="0">
                <a:solidFill>
                  <a:srgbClr val="FF0000"/>
                </a:solidFill>
              </a:rPr>
              <a:t>3000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US" altLang="en-US" dirty="0" err="1" smtClean="0"/>
              <a:t>Labour</a:t>
            </a:r>
            <a:r>
              <a:rPr lang="en-US" altLang="en-US" dirty="0" smtClean="0"/>
              <a:t> constraint: </a:t>
            </a:r>
            <a:r>
              <a:rPr lang="en-US" altLang="en-US" i="1" dirty="0" smtClean="0"/>
              <a:t>2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   Q</a:t>
            </a:r>
            <a:r>
              <a:rPr lang="en-US" altLang="en-US" i="1" baseline="-25000" dirty="0" smtClean="0"/>
              <a:t>F   </a:t>
            </a:r>
            <a:r>
              <a:rPr lang="en-US" altLang="en-US" i="1" dirty="0" smtClean="0"/>
              <a:t>≤  2000</a:t>
            </a:r>
            <a:r>
              <a:rPr lang="en-US" altLang="en-US" dirty="0" smtClean="0"/>
              <a:t> </a:t>
            </a:r>
            <a:endParaRPr lang="en-GB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03282" y="2942641"/>
            <a:ext cx="196738" cy="10651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29733" y="4098050"/>
            <a:ext cx="16201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If all machines are used in cloth:  </a:t>
            </a:r>
            <a:r>
              <a:rPr lang="en-US" altLang="en-US" b="1" i="1" dirty="0" smtClean="0">
                <a:solidFill>
                  <a:srgbClr val="FF0000"/>
                </a:solidFill>
              </a:rPr>
              <a:t>Q</a:t>
            </a:r>
            <a:r>
              <a:rPr lang="en-US" altLang="en-US" b="1" i="1" baseline="-25000" dirty="0" smtClean="0">
                <a:solidFill>
                  <a:srgbClr val="FF0000"/>
                </a:solidFill>
              </a:rPr>
              <a:t>C</a:t>
            </a:r>
            <a:r>
              <a:rPr lang="en-GB" b="1" dirty="0" smtClean="0">
                <a:solidFill>
                  <a:srgbClr val="FF0000"/>
                </a:solidFill>
              </a:rPr>
              <a:t> &lt; 1500</a:t>
            </a:r>
          </a:p>
        </p:txBody>
      </p:sp>
      <p:sp>
        <p:nvSpPr>
          <p:cNvPr id="27" name="Oval 26"/>
          <p:cNvSpPr/>
          <p:nvPr/>
        </p:nvSpPr>
        <p:spPr>
          <a:xfrm>
            <a:off x="5292080" y="5805264"/>
            <a:ext cx="108012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>
            <a:endCxn id="27" idx="7"/>
          </p:cNvCxnSpPr>
          <p:nvPr/>
        </p:nvCxnSpPr>
        <p:spPr>
          <a:xfrm flipH="1">
            <a:off x="6214020" y="5382707"/>
            <a:ext cx="256550" cy="52801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100472" y="3032922"/>
            <a:ext cx="2251162" cy="60551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88609" y="2735514"/>
            <a:ext cx="16201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If all machines are used in Food :  </a:t>
            </a:r>
            <a:r>
              <a:rPr lang="en-US" altLang="en-US" b="1" i="1" dirty="0" smtClean="0">
                <a:solidFill>
                  <a:srgbClr val="FF0000"/>
                </a:solidFill>
              </a:rPr>
              <a:t>Q</a:t>
            </a:r>
            <a:r>
              <a:rPr lang="en-US" altLang="en-US" b="1" i="1" baseline="-25000" dirty="0" smtClean="0">
                <a:solidFill>
                  <a:srgbClr val="FF0000"/>
                </a:solidFill>
              </a:rPr>
              <a:t>F</a:t>
            </a:r>
            <a:r>
              <a:rPr lang="en-GB" b="1" dirty="0" smtClean="0">
                <a:solidFill>
                  <a:srgbClr val="FF0000"/>
                </a:solidFill>
              </a:rPr>
              <a:t> &lt; 1000</a:t>
            </a:r>
          </a:p>
        </p:txBody>
      </p:sp>
      <p:sp>
        <p:nvSpPr>
          <p:cNvPr id="31" name="Oval 30"/>
          <p:cNvSpPr/>
          <p:nvPr/>
        </p:nvSpPr>
        <p:spPr>
          <a:xfrm>
            <a:off x="1129225" y="3700952"/>
            <a:ext cx="108012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114813" y="3638437"/>
            <a:ext cx="373796" cy="3265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8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Krugman_c04F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t="5786" r="4574" b="14064"/>
          <a:stretch/>
        </p:blipFill>
        <p:spPr bwMode="auto">
          <a:xfrm>
            <a:off x="1186298" y="1484784"/>
            <a:ext cx="71644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0544" y="257526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2000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60222" y="3876326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33381" y="2710844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Labour constraint slope = -2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76309" y="4653136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Capital constraint slope = -2/3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06824" y="597513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1500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100472" y="5986263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750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60222" y="4422303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500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54968" y="4653136"/>
            <a:ext cx="0" cy="11521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51720" y="4653136"/>
            <a:ext cx="140415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347347" y="4606969"/>
            <a:ext cx="197822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108765" y="5712931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011523" y="4011525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209345" y="363843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407123" y="538270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575365" y="432997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731159" y="1412776"/>
            <a:ext cx="4017305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Production Possibility Frontier </a:t>
            </a:r>
          </a:p>
          <a:p>
            <a:r>
              <a:rPr lang="en-GB" b="1" dirty="0" smtClean="0"/>
              <a:t>Without factor substitution</a:t>
            </a:r>
          </a:p>
          <a:p>
            <a:endParaRPr lang="en-GB" b="1" dirty="0"/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Capital constraint:  </a:t>
            </a:r>
            <a:r>
              <a:rPr lang="en-US" altLang="en-US" b="1" i="1" dirty="0" smtClean="0">
                <a:solidFill>
                  <a:srgbClr val="FF0000"/>
                </a:solidFill>
              </a:rPr>
              <a:t>2 Q</a:t>
            </a:r>
            <a:r>
              <a:rPr lang="en-US" altLang="en-US" b="1" i="1" baseline="-25000" dirty="0" smtClean="0">
                <a:solidFill>
                  <a:srgbClr val="FF0000"/>
                </a:solidFill>
              </a:rPr>
              <a:t>C</a:t>
            </a:r>
            <a:r>
              <a:rPr lang="en-US" altLang="en-US" b="1" dirty="0" smtClean="0">
                <a:solidFill>
                  <a:srgbClr val="FF0000"/>
                </a:solidFill>
              </a:rPr>
              <a:t>  +</a:t>
            </a:r>
            <a:r>
              <a:rPr lang="en-US" altLang="en-US" b="1" i="1" dirty="0" smtClean="0">
                <a:solidFill>
                  <a:srgbClr val="FF0000"/>
                </a:solidFill>
              </a:rPr>
              <a:t> 3 Q</a:t>
            </a:r>
            <a:r>
              <a:rPr lang="en-US" altLang="en-US" b="1" i="1" baseline="-25000" dirty="0" smtClean="0">
                <a:solidFill>
                  <a:srgbClr val="FF0000"/>
                </a:solidFill>
              </a:rPr>
              <a:t>F  </a:t>
            </a:r>
            <a:r>
              <a:rPr lang="en-US" altLang="en-US" b="1" i="1" dirty="0" smtClean="0">
                <a:solidFill>
                  <a:srgbClr val="FF0000"/>
                </a:solidFill>
              </a:rPr>
              <a:t>≤ </a:t>
            </a:r>
            <a:r>
              <a:rPr lang="en-GB" altLang="en-US" b="1" i="1" dirty="0" smtClean="0">
                <a:solidFill>
                  <a:srgbClr val="FF0000"/>
                </a:solidFill>
              </a:rPr>
              <a:t>3000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US" altLang="en-US" dirty="0" err="1" smtClean="0"/>
              <a:t>Labour</a:t>
            </a:r>
            <a:r>
              <a:rPr lang="en-US" altLang="en-US" dirty="0" smtClean="0"/>
              <a:t> constraint: </a:t>
            </a:r>
            <a:r>
              <a:rPr lang="en-US" altLang="en-US" i="1" dirty="0" smtClean="0"/>
              <a:t>2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   Q</a:t>
            </a:r>
            <a:r>
              <a:rPr lang="en-US" altLang="en-US" i="1" baseline="-25000" dirty="0" smtClean="0"/>
              <a:t>F   </a:t>
            </a:r>
            <a:r>
              <a:rPr lang="en-US" altLang="en-US" i="1" dirty="0" smtClean="0"/>
              <a:t>≤  2000</a:t>
            </a:r>
            <a:r>
              <a:rPr lang="en-US" altLang="en-US" dirty="0" smtClean="0"/>
              <a:t> </a:t>
            </a:r>
            <a:endParaRPr lang="en-GB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903282" y="2942641"/>
            <a:ext cx="196738" cy="10651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29733" y="4098050"/>
            <a:ext cx="16201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If all machines are used in cloth:  </a:t>
            </a:r>
            <a:r>
              <a:rPr lang="en-US" altLang="en-US" b="1" i="1" dirty="0" smtClean="0">
                <a:solidFill>
                  <a:srgbClr val="FF0000"/>
                </a:solidFill>
              </a:rPr>
              <a:t>Q</a:t>
            </a:r>
            <a:r>
              <a:rPr lang="en-US" altLang="en-US" b="1" i="1" baseline="-25000" dirty="0" smtClean="0">
                <a:solidFill>
                  <a:srgbClr val="FF0000"/>
                </a:solidFill>
              </a:rPr>
              <a:t>C</a:t>
            </a:r>
            <a:r>
              <a:rPr lang="en-GB" b="1" dirty="0" smtClean="0">
                <a:solidFill>
                  <a:srgbClr val="FF0000"/>
                </a:solidFill>
              </a:rPr>
              <a:t> &lt; 1500</a:t>
            </a:r>
          </a:p>
        </p:txBody>
      </p:sp>
      <p:sp>
        <p:nvSpPr>
          <p:cNvPr id="27" name="Oval 26"/>
          <p:cNvSpPr/>
          <p:nvPr/>
        </p:nvSpPr>
        <p:spPr>
          <a:xfrm>
            <a:off x="5292080" y="5805264"/>
            <a:ext cx="108012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>
            <a:endCxn id="27" idx="7"/>
          </p:cNvCxnSpPr>
          <p:nvPr/>
        </p:nvCxnSpPr>
        <p:spPr>
          <a:xfrm flipH="1">
            <a:off x="6214020" y="5382707"/>
            <a:ext cx="256550" cy="52801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100472" y="3032922"/>
            <a:ext cx="2251162" cy="60551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88609" y="2735514"/>
            <a:ext cx="16201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If all machines are used in Food :  </a:t>
            </a:r>
            <a:r>
              <a:rPr lang="en-US" altLang="en-US" b="1" i="1" dirty="0" smtClean="0">
                <a:solidFill>
                  <a:srgbClr val="FF0000"/>
                </a:solidFill>
              </a:rPr>
              <a:t>Q</a:t>
            </a:r>
            <a:r>
              <a:rPr lang="en-US" altLang="en-US" b="1" i="1" baseline="-25000" dirty="0" smtClean="0">
                <a:solidFill>
                  <a:srgbClr val="FF0000"/>
                </a:solidFill>
              </a:rPr>
              <a:t>F</a:t>
            </a:r>
            <a:r>
              <a:rPr lang="en-GB" b="1" dirty="0" smtClean="0">
                <a:solidFill>
                  <a:srgbClr val="FF0000"/>
                </a:solidFill>
              </a:rPr>
              <a:t> &lt; 1000</a:t>
            </a:r>
          </a:p>
        </p:txBody>
      </p:sp>
      <p:sp>
        <p:nvSpPr>
          <p:cNvPr id="31" name="Oval 30"/>
          <p:cNvSpPr/>
          <p:nvPr/>
        </p:nvSpPr>
        <p:spPr>
          <a:xfrm>
            <a:off x="1129225" y="3700952"/>
            <a:ext cx="108012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114813" y="3638437"/>
            <a:ext cx="373796" cy="3265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2"/>
          </p:cNvCxnSpPr>
          <p:nvPr/>
        </p:nvCxnSpPr>
        <p:spPr>
          <a:xfrm>
            <a:off x="2011523" y="4103858"/>
            <a:ext cx="3712605" cy="170140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9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Krugman_c04F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t="5786" r="4574" b="14064"/>
          <a:stretch/>
        </p:blipFill>
        <p:spPr bwMode="auto">
          <a:xfrm>
            <a:off x="1186298" y="1484784"/>
            <a:ext cx="71644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3451" y="252617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2000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834451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33381" y="2716588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Labour constraint slope = -2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76309" y="4653136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Capital constraint slope = -2/3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06824" y="597513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1500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100472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750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60222" y="4422303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500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54968" y="4653136"/>
            <a:ext cx="0" cy="11521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51720" y="4653136"/>
            <a:ext cx="140415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347347" y="4606969"/>
            <a:ext cx="197822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108765" y="5712931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011523" y="4011525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209345" y="363843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407123" y="538270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575365" y="432997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011523" y="4103858"/>
            <a:ext cx="3712605" cy="170140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693621" y="4514636"/>
            <a:ext cx="2038619" cy="96087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7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Krugman_c04F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t="5786" r="4574" b="14064"/>
          <a:stretch/>
        </p:blipFill>
        <p:spPr bwMode="auto">
          <a:xfrm>
            <a:off x="1186298" y="1484784"/>
            <a:ext cx="71644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255197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2000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859851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33381" y="2755088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Labour constraint slope = -2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76309" y="4653136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Capital constraint slope = -2/3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06824" y="597513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1500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128237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750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60222" y="4422303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500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54968" y="4653136"/>
            <a:ext cx="0" cy="11521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51720" y="4653136"/>
            <a:ext cx="140415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347347" y="4606969"/>
            <a:ext cx="197822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108765" y="5712931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011523" y="4011525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209345" y="363843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407123" y="538270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575365" y="432997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cxnSp>
        <p:nvCxnSpPr>
          <p:cNvPr id="16" name="Straight Connector 15"/>
          <p:cNvCxnSpPr>
            <a:endCxn id="20" idx="5"/>
          </p:cNvCxnSpPr>
          <p:nvPr/>
        </p:nvCxnSpPr>
        <p:spPr>
          <a:xfrm>
            <a:off x="2110434" y="2862228"/>
            <a:ext cx="2167183" cy="30083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440158" y="2548282"/>
            <a:ext cx="1891127" cy="96087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2011523" y="4103858"/>
            <a:ext cx="3712605" cy="170140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693621" y="4514636"/>
            <a:ext cx="2038619" cy="96087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Answer of </a:t>
            </a:r>
            <a:r>
              <a:rPr lang="en-GB" dirty="0" err="1"/>
              <a:t>Heckscher</a:t>
            </a:r>
            <a:r>
              <a:rPr lang="en-GB" dirty="0"/>
              <a:t>-Ohlin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explain why some agents are against trade liberalization, we need at least </a:t>
            </a:r>
            <a:r>
              <a:rPr lang="en-GB" b="1" dirty="0"/>
              <a:t>2 factors </a:t>
            </a:r>
            <a:r>
              <a:rPr lang="en-GB" b="1" dirty="0" smtClean="0"/>
              <a:t>of production</a:t>
            </a:r>
          </a:p>
        </p:txBody>
      </p:sp>
    </p:spTree>
    <p:extLst>
      <p:ext uri="{BB962C8B-B14F-4D97-AF65-F5344CB8AC3E}">
        <p14:creationId xmlns:p14="http://schemas.microsoft.com/office/powerpoint/2010/main" val="18475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Krugman_c04F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t="5786" r="4574" b="14064"/>
          <a:stretch/>
        </p:blipFill>
        <p:spPr bwMode="auto">
          <a:xfrm>
            <a:off x="1186298" y="1484784"/>
            <a:ext cx="71644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2548282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2000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856095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40902" y="2732948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Labour constraint slope = -2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76309" y="4653136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Capital constraint slope = -2/3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06824" y="597513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1500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110313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750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60222" y="4422303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500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54968" y="4653136"/>
            <a:ext cx="0" cy="11521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51720" y="4653136"/>
            <a:ext cx="140415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347347" y="4606969"/>
            <a:ext cx="197822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108765" y="5712931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011523" y="4011525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209345" y="363843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407123" y="538270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575365" y="432997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cxnSp>
        <p:nvCxnSpPr>
          <p:cNvPr id="16" name="Straight Connector 15"/>
          <p:cNvCxnSpPr>
            <a:endCxn id="20" idx="5"/>
          </p:cNvCxnSpPr>
          <p:nvPr/>
        </p:nvCxnSpPr>
        <p:spPr>
          <a:xfrm>
            <a:off x="2110434" y="2862228"/>
            <a:ext cx="2167183" cy="30083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440158" y="2548282"/>
            <a:ext cx="1891127" cy="96087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2011523" y="4103858"/>
            <a:ext cx="3712605" cy="170140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693621" y="4514636"/>
            <a:ext cx="2038619" cy="96087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424533" y="2030160"/>
            <a:ext cx="394752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Both constraints bind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0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Krugman_c04F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t="5786" r="4574" b="14064"/>
          <a:stretch/>
        </p:blipFill>
        <p:spPr bwMode="auto">
          <a:xfrm>
            <a:off x="1186298" y="1484784"/>
            <a:ext cx="71644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3451" y="2548282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2000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79102" y="3826859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33381" y="2751392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Labour constraint slope = -2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76309" y="4653136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Capital constraint slope = -2/3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06824" y="597513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1500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109349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750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60222" y="4422303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500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54968" y="4653136"/>
            <a:ext cx="0" cy="11521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51720" y="4653136"/>
            <a:ext cx="140415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347347" y="4606969"/>
            <a:ext cx="197822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108765" y="5712931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011523" y="4011525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209345" y="363843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407123" y="538270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575365" y="432997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cxnSp>
        <p:nvCxnSpPr>
          <p:cNvPr id="16" name="Straight Connector 15"/>
          <p:cNvCxnSpPr>
            <a:endCxn id="20" idx="5"/>
          </p:cNvCxnSpPr>
          <p:nvPr/>
        </p:nvCxnSpPr>
        <p:spPr>
          <a:xfrm>
            <a:off x="2110434" y="2862228"/>
            <a:ext cx="2167183" cy="30083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440158" y="2548282"/>
            <a:ext cx="1891127" cy="96087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2011523" y="4103858"/>
            <a:ext cx="3712605" cy="170140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693621" y="4514636"/>
            <a:ext cx="2038619" cy="96087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424533" y="2030160"/>
            <a:ext cx="394752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Both constraints bind</a:t>
            </a:r>
            <a:endParaRPr 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613501" y="3028719"/>
            <a:ext cx="1893323" cy="125980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2"/>
            <a:endCxn id="19" idx="5"/>
          </p:cNvCxnSpPr>
          <p:nvPr/>
        </p:nvCxnSpPr>
        <p:spPr>
          <a:xfrm>
            <a:off x="2011523" y="4103858"/>
            <a:ext cx="1504676" cy="66073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16199" y="4791635"/>
            <a:ext cx="692015" cy="101362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7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Krugman_c04F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t="5786" r="4574" b="14064"/>
          <a:stretch/>
        </p:blipFill>
        <p:spPr bwMode="auto">
          <a:xfrm>
            <a:off x="1186298" y="1484784"/>
            <a:ext cx="71644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252617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2000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3834451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33381" y="2754688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Labour constraint slope = -2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76309" y="4653136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Capital constraint slope = -2/3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06824" y="597513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1500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068090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5960128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750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360222" y="4422303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500</a:t>
            </a:r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54968" y="4653136"/>
            <a:ext cx="0" cy="11521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051720" y="4653136"/>
            <a:ext cx="1404156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347347" y="4606969"/>
            <a:ext cx="197822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108765" y="5712931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011523" y="4011525"/>
            <a:ext cx="197822" cy="18466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209345" y="363843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407123" y="5382707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575365" y="432997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67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PPF is not a straight line (the slope of the PPF changes)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 opportunity cost of cloth in terms of food is NOT constant</a:t>
            </a:r>
          </a:p>
          <a:p>
            <a:r>
              <a:rPr lang="en-GB" dirty="0" smtClean="0"/>
              <a:t>The opportunity cost of cloth in terms of food rises as the economy produces more cloth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PPF is not a straight line (the slope of the PPF changes)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The opportunity cost of cloth in terms of food is NOT constant</a:t>
            </a:r>
          </a:p>
          <a:p>
            <a:pPr lvl="1"/>
            <a:r>
              <a:rPr lang="en-GB" dirty="0" smtClean="0"/>
              <a:t>When the economy is producing mostly food, there is spare labour capacity</a:t>
            </a:r>
          </a:p>
          <a:p>
            <a:pPr lvl="1"/>
            <a:r>
              <a:rPr lang="en-GB" dirty="0" smtClean="0"/>
              <a:t>When the economy is producing mostly cloth, there is spare capital capacity</a:t>
            </a:r>
          </a:p>
        </p:txBody>
      </p:sp>
    </p:spTree>
    <p:extLst>
      <p:ext uri="{BB962C8B-B14F-4D97-AF65-F5344CB8AC3E}">
        <p14:creationId xmlns:p14="http://schemas.microsoft.com/office/powerpoint/2010/main" val="17573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GB" dirty="0" smtClean="0"/>
              <a:t>Let’s now say that substituting labour for capital and vice versa is possible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</p:txBody>
      </p:sp>
      <p:pic>
        <p:nvPicPr>
          <p:cNvPr id="8" name="Picture 5" descr="Krugman_c04F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4516" r="4519" b="30931"/>
          <a:stretch/>
        </p:blipFill>
        <p:spPr bwMode="auto">
          <a:xfrm>
            <a:off x="1763688" y="2420888"/>
            <a:ext cx="6120680" cy="41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2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GB" dirty="0" smtClean="0"/>
              <a:t>Let’s now say that substituting labour for capital and vice versa is possible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</p:txBody>
      </p:sp>
      <p:pic>
        <p:nvPicPr>
          <p:cNvPr id="8" name="Picture 5" descr="Krugman_c04F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4516" r="4519" b="30931"/>
          <a:stretch/>
        </p:blipFill>
        <p:spPr bwMode="auto">
          <a:xfrm>
            <a:off x="1763688" y="2420888"/>
            <a:ext cx="6120680" cy="41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30406" y="2892042"/>
            <a:ext cx="367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dirty="0" smtClean="0"/>
              <a:t>This removes the kink in the PPF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55776" y="3645024"/>
            <a:ext cx="2736304" cy="100811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92080" y="4653136"/>
            <a:ext cx="216024" cy="13681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GB" dirty="0" smtClean="0"/>
              <a:t>Recap: In the HO model, we have this PPF</a:t>
            </a:r>
          </a:p>
        </p:txBody>
      </p:sp>
      <p:pic>
        <p:nvPicPr>
          <p:cNvPr id="8" name="Picture 5" descr="Krugman_c04F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4516" r="4519" b="30931"/>
          <a:stretch/>
        </p:blipFill>
        <p:spPr bwMode="auto">
          <a:xfrm>
            <a:off x="1763688" y="2420888"/>
            <a:ext cx="6120680" cy="41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3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GB" b="1" dirty="0" smtClean="0"/>
              <a:t>What output mix does the economy produce?</a:t>
            </a:r>
          </a:p>
          <a:p>
            <a:pPr lvl="1"/>
            <a:r>
              <a:rPr lang="en-GB" dirty="0" smtClean="0"/>
              <a:t>Where am I on the PPF?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5" descr="Krugman_c04F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4516" r="4519" b="30931"/>
          <a:stretch/>
        </p:blipFill>
        <p:spPr bwMode="auto">
          <a:xfrm>
            <a:off x="1742855" y="2744640"/>
            <a:ext cx="6120680" cy="41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GB" b="1" dirty="0" smtClean="0"/>
              <a:t>What output mix does the economy produce?</a:t>
            </a:r>
          </a:p>
          <a:p>
            <a:r>
              <a:rPr lang="en-GB" dirty="0" smtClean="0"/>
              <a:t>It depends on prices!</a:t>
            </a:r>
          </a:p>
          <a:p>
            <a:pPr lvl="1"/>
            <a:r>
              <a:rPr lang="en-GB" dirty="0" smtClean="0"/>
              <a:t>Maximize value of production (V)</a:t>
            </a:r>
          </a:p>
          <a:p>
            <a:pPr lvl="1"/>
            <a:r>
              <a:rPr lang="en-US" altLang="en-US" i="1" dirty="0" smtClean="0"/>
              <a:t>V=P</a:t>
            </a:r>
            <a:r>
              <a:rPr lang="en-US" altLang="en-US" i="1" baseline="-25000" dirty="0" smtClean="0"/>
              <a:t>C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 smtClean="0"/>
              <a:t>F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F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3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Answer of </a:t>
            </a:r>
            <a:r>
              <a:rPr lang="en-GB" dirty="0" err="1" smtClean="0"/>
              <a:t>Heckscher</a:t>
            </a:r>
            <a:r>
              <a:rPr lang="en-GB" dirty="0" smtClean="0"/>
              <a:t>-Ohlin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Eli Filip </a:t>
            </a:r>
            <a:r>
              <a:rPr lang="en-GB" dirty="0" err="1"/>
              <a:t>Heckscher</a:t>
            </a:r>
            <a:r>
              <a:rPr lang="en-GB" dirty="0" smtClean="0"/>
              <a:t> (1879 –1952)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91471" cy="639762"/>
          </a:xfrm>
        </p:spPr>
        <p:txBody>
          <a:bodyPr>
            <a:normAutofit fontScale="92500"/>
          </a:bodyPr>
          <a:lstStyle/>
          <a:p>
            <a:r>
              <a:rPr lang="en-GB" dirty="0" err="1"/>
              <a:t>Bertil</a:t>
            </a:r>
            <a:r>
              <a:rPr lang="en-GB" dirty="0"/>
              <a:t> Gotthard Ohlin</a:t>
            </a:r>
            <a:r>
              <a:rPr lang="en-GB" dirty="0" smtClean="0"/>
              <a:t> (1899 –1979 )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Eli Hecks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74" y="2492896"/>
            <a:ext cx="2231413" cy="30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rtil Ohl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95939"/>
            <a:ext cx="2232248" cy="320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6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GB" b="1" dirty="0" smtClean="0"/>
              <a:t>What output mix does the economy produce?</a:t>
            </a:r>
          </a:p>
          <a:p>
            <a:r>
              <a:rPr lang="en-GB" dirty="0" smtClean="0"/>
              <a:t>It depends on prices!</a:t>
            </a:r>
          </a:p>
          <a:p>
            <a:pPr lvl="1"/>
            <a:r>
              <a:rPr lang="en-GB" dirty="0" smtClean="0"/>
              <a:t>Maximize value of production (V)</a:t>
            </a:r>
          </a:p>
          <a:p>
            <a:pPr lvl="1"/>
            <a:r>
              <a:rPr lang="en-US" altLang="en-US" i="1" dirty="0" smtClean="0"/>
              <a:t>V=P</a:t>
            </a:r>
            <a:r>
              <a:rPr lang="en-US" altLang="en-US" i="1" baseline="-25000" dirty="0" smtClean="0"/>
              <a:t>C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C</a:t>
            </a:r>
            <a:r>
              <a:rPr lang="en-US" altLang="en-US" dirty="0" smtClean="0"/>
              <a:t>  +</a:t>
            </a:r>
            <a:r>
              <a:rPr lang="en-US" altLang="en-US" i="1" dirty="0" smtClean="0"/>
              <a:t> </a:t>
            </a:r>
            <a:r>
              <a:rPr lang="en-US" altLang="en-US" i="1" dirty="0"/>
              <a:t>P</a:t>
            </a:r>
            <a:r>
              <a:rPr lang="en-US" altLang="en-US" i="1" baseline="-25000" dirty="0" smtClean="0"/>
              <a:t>F</a:t>
            </a:r>
            <a:r>
              <a:rPr lang="en-US" altLang="en-US" i="1" dirty="0" smtClean="0"/>
              <a:t> × Q</a:t>
            </a:r>
            <a:r>
              <a:rPr lang="en-US" altLang="en-US" i="1" baseline="-25000" dirty="0" smtClean="0"/>
              <a:t>F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91880" y="3919192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2319" y="4774467"/>
            <a:ext cx="53454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can draw </a:t>
            </a:r>
            <a:r>
              <a:rPr lang="en-GB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isovalue</a:t>
            </a:r>
            <a:r>
              <a:rPr lang="en-GB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lines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5288" y="5589240"/>
            <a:ext cx="37110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(along which V is constant)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679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9" descr="fig06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379538"/>
            <a:ext cx="4648200" cy="49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526055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PP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116245" y="3284984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slope = -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C</a:t>
            </a:r>
            <a:r>
              <a:rPr lang="en-US" altLang="en-US" i="1" dirty="0" smtClean="0"/>
              <a:t> /P</a:t>
            </a:r>
            <a:r>
              <a:rPr lang="en-US" altLang="en-US" i="1" baseline="-25000" dirty="0" smtClean="0"/>
              <a:t>F</a:t>
            </a:r>
            <a:r>
              <a:rPr lang="en-US" altLang="en-US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3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9" descr="fig06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379538"/>
            <a:ext cx="4648200" cy="49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526055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PP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116245" y="3284984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slope = -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C</a:t>
            </a:r>
            <a:r>
              <a:rPr lang="en-US" altLang="en-US" i="1" dirty="0" smtClean="0"/>
              <a:t> /P</a:t>
            </a:r>
            <a:r>
              <a:rPr lang="en-US" altLang="en-US" i="1" baseline="-25000" dirty="0" smtClean="0"/>
              <a:t>F</a:t>
            </a:r>
            <a:r>
              <a:rPr lang="en-US" altLang="en-US" i="1" dirty="0" smtClean="0"/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05338" y="2492896"/>
            <a:ext cx="1375003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55976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Wherever you produce on this line, the value of output will be the same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3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9" descr="fig06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379538"/>
            <a:ext cx="4648200" cy="49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526055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PP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211960" y="170080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Opportunity cost = relative prices </a:t>
            </a:r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at point Q</a:t>
            </a:r>
          </a:p>
        </p:txBody>
      </p:sp>
    </p:spTree>
    <p:extLst>
      <p:ext uri="{BB962C8B-B14F-4D97-AF65-F5344CB8AC3E}">
        <p14:creationId xmlns:p14="http://schemas.microsoft.com/office/powerpoint/2010/main" val="19452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9" descr="fig06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379538"/>
            <a:ext cx="4648200" cy="49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2080" y="5260558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PP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211960" y="1700808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Opportunity cost = relative prices </a:t>
            </a:r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at point Q</a:t>
            </a:r>
          </a:p>
        </p:txBody>
      </p:sp>
      <p:sp>
        <p:nvSpPr>
          <p:cNvPr id="4" name="Oval 3"/>
          <p:cNvSpPr/>
          <p:nvPr/>
        </p:nvSpPr>
        <p:spPr>
          <a:xfrm>
            <a:off x="4140406" y="1692044"/>
            <a:ext cx="2016224" cy="425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5976156" y="2347139"/>
            <a:ext cx="953282" cy="649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52383" y="3022289"/>
            <a:ext cx="3284113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Remember, that’s the slope of the PPF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1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590" y="1124744"/>
            <a:ext cx="8229600" cy="4525963"/>
          </a:xfrm>
        </p:spPr>
        <p:txBody>
          <a:bodyPr/>
          <a:lstStyle/>
          <a:p>
            <a:r>
              <a:rPr lang="en-GB" dirty="0" smtClean="0"/>
              <a:t>Recap: Countries choose to produce at point Q to maximise the value of output</a:t>
            </a:r>
          </a:p>
        </p:txBody>
      </p:sp>
      <p:pic>
        <p:nvPicPr>
          <p:cNvPr id="7" name="Picture 9" descr="fig06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863870" cy="40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Choosing the mix of inputs</a:t>
            </a:r>
          </a:p>
          <a:p>
            <a:r>
              <a:rPr lang="en-GB" dirty="0" smtClean="0"/>
              <a:t>A farm manager could choose between a tractor or 30 workers with ploughs</a:t>
            </a:r>
          </a:p>
          <a:p>
            <a:r>
              <a:rPr lang="en-GB" dirty="0" smtClean="0"/>
              <a:t>He faces </a:t>
            </a:r>
            <a:r>
              <a:rPr lang="en-GB" b="1" dirty="0" smtClean="0"/>
              <a:t>trade-offs</a:t>
            </a:r>
            <a:endParaRPr lang="en-GB" b="1" dirty="0"/>
          </a:p>
        </p:txBody>
      </p:sp>
      <p:pic>
        <p:nvPicPr>
          <p:cNvPr id="7170" name="Picture 2" descr="Ploughing the fields by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loughing the fields by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loughing the fields by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loughing the fields by h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1" descr="data:image/jpeg;base64,/9j/4AAQSkZJRgABAQAAAQABAAD/2wCEAAkGBxMTEhUUExQVFhUXGB0YGBcXGRcaGRgaFxgWHBgaHhcYHCggGhwnHRkcJTIiJiksLi4uGB8zODMsNygtLisBCgoKDg0OGBAQGywkHCQsLCwsLCwsLCwsLCwsLCwsLCwsLCwsLCwsLCwsLCwsLCwsLCwsLCwsLCwsLCwsLCwsLP/AABEIALQA8AMBIgACEQEDEQH/xAAcAAABBQEBAQAAAAAAAAAAAAACAAEDBAUGBwj/xAA7EAABAwIEBAUCBAYBAwUAAAABAAIRAyEEEjFBBSJRYQYTcYGRMqFCweHwBxQjUrHRcmKC8RU0U2Oi/8QAGQEAAwEBAQAAAAAAAAAAAAAAAAEDAgQF/8QAJhEAAgICAgICAQUBAAAAAAAAAAECESExAxIEQRNRMhRCYXGBIv/aAAwDAQACEQMRAD8A9JhOAnhEFUiMAnhOAihIBgEoRQnhFhQMJyE8JQixgwlCOEoQAEJQihJAAQnhFCaEADCYhHCaEWFAEJoUkIYSsKAhMQpIQkJ2IFDCOEiEARlqGFLCEhOwIi1AQpiEBCLAhcEBCnIUZCYEDgoy1WHBRkIMmwnhJOsWbHATwkE5QwHa1EaaZphKUhjQknTIEJJJJACTJ0kAMkU6YosBoTQjD+yFxRYDFNCdJAAlNCdJNANCYp0yLAYoYUgYSgIRaCgCEJRlAUWKgCEBCkKAhaAiIQFSOQFAjXaETaZQtcURqFTspQiEkxKSBUEkmCSAodJMkgQ6SZOgdDgpEhMmSGOmKSSBCTFOmKdgJMiymJUaLCh4TSlKZAwpQSkmQAReUDrpIZQIRQlOShKYgShKIoCnYAuUZCMlAUBRY4RxnD4guFNziWRmkBuvQErRfXEayP3K+dHcWAJsAQJESCe06rZ4B4vxYuypABsHXbJ7HXRcXzvbRtnqnHvFFHDct31P/jG1pBPQLiKn8Sa8kDyRaRImD072XLcY4g6s4vqPOd13HWNNB06LKfhC0k52tbY8wzGwt7XusfJKT3Qj0Wl/FB7SA+kx2klsi25AKj4v/EarU/8AbltFmzzzOIHURZeZsoVHsfnPKJDQIuexOyPyzRaQCXkgEtIiJA5muGqeaqwOxH8RMawEmsCLC7RckTP/ABXXeCfHv81V8isGNeW5qbxID+oI2PReNYTFgNAID2t+oxe5sL9N09OrTcbcmpLovY2I6BaS6uwo+oiyNSgcRPRYPg/ixr4GlVe7M7LDnGxlsi49IWNxLx62nXNFrWxOVjySQXQIkDQX1VvkpWxnbsiboyWriPDnjhtV9SniQ2i9t2C/MBmzX0JELocDxmhVLRTqNcSJDRrbX0R3TA1WkDW6YMJNgmNTaLLL4/xJtOk4Gp5bnNOTrPbZNulYGpUbHX3TsfC8c4R4gr4WqSXeYCecOcS0ibx0P+l6NhvFGFdEVACQDfS8WntopQ54y2JnQOrgjRQReyoY7idKiAalQNB03nvbZRUOP4Zzsra9MmNJVey+xmkUyYuk+iEuWxEmQqN3RNmSJCAC80oEOZNKAHJSIKEOTveixUASgcU7imzQmJglA4p3OUeZMD50o4erUeGsY5z3GAGib7aaarVr8XeXmmYptYMrgNQRsSNZIXY8ExP8tiR5Yd5j2uADRMZcvN6c1/QLH8ZcQp1KgNJhEPIc4tDQekkanX5XHGSnHR1LjuN2cji8a0uLw7KYgRvG19AqlTFlxMzJ3J+bLvMNhKbySGtENB6HvchLivhvNNMMYHiD9X0iZgx1Uv1EE6aJdWcMXWOSYHv/AOFG3FEEX0+y748Ja0ANDAMxMAT6AneNFn43w4arsznBrQYAa249T0WlzwbaZk5TE13uOYaG8Dr3VhjvLgakwXT+E723C67g3hpzA4M/q5toANtp9wtXiPhssAdWpEZupH+BeLG6U/IitLA+r2YHhvjdemysA57Q8QCLAagmPSAsXEVjJjS0m+o1gH0XYng7XSWvGUCCAZ21nspqnCmvGWJPVuut/RR/URux0chhcSfrjn0zHQCNgP3db3hrjFbD1C7zHkaENIHcAgi+n3W6PDT3NJ8giQdSBrv39lm4byaj3U6YJNNrS5xIiTI23sU1ytxckOmtnWP/AIiCQW0hl5Zl0G8Z4A26LB8W+JH4ktyjJTaZa0m5d1LwPshOCb/YNJi947boWYGmQbQNTqNe23qpvyZNUHU4SrWJfJJy5v3BVmpxF18pc6OoDhfS7fX7Lrm4NoByAFpkgkiBYDcX0UVTAcoFN7YB5xa/rC0uaHtCaowMDxAhrs8giNZi3baymqY6llJaCRoS4C9tIGy3KODeATVLXDsJgd054TSOjJnmGlyf3ok+WH0FHb8H8W4d1CmatbnDQHSDrAk+n+lQ4347ptpH+X+syJdIDdhcWk7HsuYfhGNsWZQbTA+E9XBsa0tcwZdIgQVX9XWA6nT+D/GjcTkpOa/MGmar3Nh2WLkbWMLp6GPpPnLUaQ36jItMxPwV5jTwNEHlYJNxpt3Ug4dTk7De9p9AY6rUfMS9AoWek08dTIkVKfs4bJNxtMkAVKZJ0AcCT7LzSjhKTdMotuYlA3BA81NtMOFxr+Sa8x/Q/jPRhxrDl2TzWTpc/YFXXW1t6rzJ3Cg/RtthO++qmqYF8XcSBuXG0e9k15f2g+NnoFeuxv1Oa2TAkpVagAkkAdyF52zhT4AzAjWSZ1Ot0n8KdOxJmeY3v06LS8tB8LO9rYtjbFzJOgkShxGKYxpc5zQ0a3/1quB/9JMzkBOkZr3UTuBOIJgwDcSSE15SvQnxNBUcR5FZ76ZyPbRLWuddvORmE7EhosuO4zXq1qZL3WJmLdRfXRdnxrE+VS80AnKQCRBhpPQ2IBA+VxPE+IMrk5BDQJJiIJtp0kqXjSk4lbVHc8H/AIj1TUbRdRo1GkBsFo2ETMaJ8Ngy/E1sROVlQ5mUwdJ+qe2sei4fw1h6lUYhlMxmpGf+X4YJ0mY9wu94S9r6FM3gsAjoQIIPoUvKqMcGLdUXWhskkSQZASbTdJMg9gIg7wZ+ylFLU6REXmfZCxnYX/d15/ZsSMLFeK24HEOLqXmwCGQ4Bv8A1yIN9FQf4goYjE03UDXz1DlNKpBY0OuYd0ELPbh6P81iXV2tqtbdrRJzOe6AAB/x+6q0MC/D4yg94DS9wORmjZJaGzubr01xw653RTu6o7ipTLRmIbAtqL+ygxHiB+BNMinndUdAuPpH1GBvC0TVtpGtu653xdw99Z1FrYMSMpJvO9u4j/uXDxU+SmhIp8V/iBUq1NIAzRH4SWgC3t91Y4IcOaTKbKglwuwENe58XsbrjuONDMQ5zG5bgxFg7+0dl6lw/ENq02VQ1pzCZgWJF9l2c3WEMLA3JtUzn+POqYanymoWHlzyTF732PX0WPjPEdanQYJ/qVOdrujLgyDqXbei7nieKijUDhII7RoZJPS688rtpVS5tVho1SxoDnSabWj8TWjQlsdgjxeso5QXg6PgWIrYosrvblpiWluoc4AczR0XQtpGNALfuyfhONp5AygQWUoYBGwHz191ZdUgdf0C5fIknLCM9n7LfBMNQn+rLnQS2k0jM/KAS0D8ToIJCo47F0XVHeU19KDBpPu9sfiibBcF4/Yf5jzMjmMAykgkw4k3zbE5fspP4fNHmVS48xYIk7ZnZp76Lq+OK47FbR2YqNIudLgayf8AasYOswnKReJ5/SbBR06OblYNTYdydfkhcn494zUp1KflDKGl3P1LSAR6f7C5uKHdspBrbN/EcZpGu6i1tmxDv7nTcD2v7LQw2HNQhtOnnc6wbYdb+ml1w/hjEvxeIz+U1nlwXFpPMTIbA2XrPgqoxjqtgapAI6lonOB3BgkLU+NRmosJz7PBUb4TdkDnVMO2CR1ALQczZHSD8Fcfw3i9KsXeSDmbE2gQSb9wYUOP8QOYa9GjD6BfXNpNQecXScv4tTB/6il4W4OaFEOiKlQBzvSOUe0rfLxwjCwbaNQtgwRA9beqOlWwlNzG4l9RoqGAGN2IJBJOxjbuhdMi1+u/yj8UcUoHANpVGTXYP6dSRLbyCR9RbA+ylwqMpJC7ekyTx7XwmAq0aYdUJeJddpaxsgBxJ+Y6AqjUBD8rjcWaAZtGsjYyuXdg/wCZp0PMc572DU7gwcpPSy6mowjY6CYBk/8AcfRW5+q1seVtkZqQbuuTygT8qNxOUy5xcerjodgpfMGobLha/fsmaQLkEnrt7Ln/ANFaCrMAkEgg2gi0b6rjuJYDJXc5rAaZIBaOWIDXTO1zout/mJdDZMzeLTr7BNiGyJDBGa9pGguVrj5HAyc35wc6pVgNbVAhoMEZAb26gq1wVz6JLRULWSSAbjXUTrN/ldDU4ebmGCdB6KJ9WkwgOc0uJsALz+Q6Lbm5+gUSSljy65j0/u206KHivEKjKLi36ohul3GALdLhVavH6BEhr3bzERcW9Fm18a+u8CmKpbmzNAaIte7ouAdPRThx5s31M6viv5bEUWNZmNJoZMXOYjMZGp6H1XUcfw5e/C6cuIB//JdPy0Ln8VwWrUd5j4pzzSXDMCNlYpYam+m3za7SQZJBk2O3tt3XVKepGXE6wVBNokawVzvinHVWVWeSJJaLtEkTBNu6zKeHY1wy1HOIIBhsEAkxN+y0nUzENe6Y+oiDPbsoUoSsaVbKWA4Y+tRrCqBnqEOaRGcOboCNgrPgvFFtOpReDLDMDWHfrKtN4cc2XPMgwIvbcmdT1QP4Bzhwe5uUTJjm3jWVp8ikmmYbLPFs1Q0qUOio45gf7WwXfayzPFPDnVcRRyuA85rmFxkgFvMRHSDA9E1TieVwazmc0TTfMEAakhPhalWq8FweSIIeAQM0WFraJ8dwSZRwdWbXAeEfy1LKHhz3HM50QCYgAdgLe61RFr207m/+Vht82kzmczXQ6g/mhq8faJBdt9TYERq4HQu7KLjKUrZlRsoeJuLCmXSJFcvzZ/8A6y1ot+E6mdpVPA/0MTRrBgp067RyjRodZw+YKd+ND2hwotqMBnKRJkxJncnUnqtKsKuIaMw8oSC3kNiI6G1hC6+6SoJRawzoHYl7Je2xaCR94XKYry6tHzK7o815e3oCIa05ehAJJW1iq7TmFSo28ixgkOHRYHF8TSeGyLMBa0tsRYB35fCjxWmaUXWB/DLf5bFOptJe2rTkHScpO3uflbnH8dUbTa6nNOoHgtM3aYIER6rDwdaX0nU6cikHNgG5DgJv6391dxuJc7y89IgNe15i8xPzqnyVKal7Jq7I/E3B3NLatDNInzGtmSSfqafmVoeF8TUdQz1XSXOMSbwDfXUzKVXjeUaEdwdZ6etlQ4Njhz0yyGh7nA2MB5Jg+6zJuUGmv6HJNbOlaRIk6aRfX/YXJ8Uf52OYwOykWm08rS79hdIys03iPZYrvDz6OJdWquYRLgzKZN9Cf7bQseOlGTYKP0UOE4UsxMsc3K0lrqcwADbM0HadtpXXF5202vMrhfEVNtRwcwtESLAyS4jWOi6Lh2JaymwSTAAiYCrzVOCYSTvJrsNzofT2TOGkWufyVch2u3cXsFHWxDWwHvAPzdc0TBBjuKNY6HDmJmwgGRE2tdSvZVqcreXM3c6kfhkbqVtBrzDgC0Gb9Ztf8lNTwriDDwDeBvI6LeKKXRg45uKDRlzTcXcIGlyVE7hTM3mVKpcJs1sdbgme61MXwp9QEAjUXIkETebqOrwRgdaBebSJiOui3HkVWPtaIzj2NDclOWzBaSNSZIITtxjpHK4NO42jbsrX/pNJrs+UF9vzv+qeu5rLEkk6C17XE/CT5F+0EzHxHBX15l3Ps4nrGq0+GcEYxha6HdXG2ht7qJ3EK0MNCnLHD6nXIPoNrKHCYPENblzycxcZPNe5BHqmm+tN0J/2X8biWUGENY25kmDaN3QNbrGqcXdINPKZGYDLt1BO60eI8Kzy3zH04MOc2CXWn5T4jCUqRadWaSTGw220NkR61e2UVLCRVqVMS/Iab5DhdsASJix9Fs4bh8MLsQ8OvPsJ5few9Vn1+L06lMNbMg8j2/hBPTWPssrEPrVQMvMBmBvEmbSE1Fv+DVYpmmMXhqdvLcHXEkCQIEiSmHiBxcW05AiAAB89FVpcFa8ZjmEatM9r32KuswLGATFxYDV0dChqI1FIzcZTxNZj5BDweXNEOFtOhH5q5Q8NMBBqNL93aBoPZLE8VvkaIgG4uRMSPVZ+J4pUe8BoMGYkm36ardz0sC6P2zpCWhsUyOwGh7x2VbF4ioByi0QQ0azoZm9/hV+G8NqZBzAGZnKDlO295C0sPhXDNAjMZMfSNNBp1UpRr2ScqMZ/BXOlzoEwYi0mQLlSYPw6xhOeHFpBzOB9QAr+I4gW6DMDOt4ibrOqcRD9CS3o0kiTO59FuMpvCNrsy/iMQxtm5RaTA3sPyWPjuIve5rWl0k6AAWbE9hqq2PxAqFtNjajXdQc2p7a+63OH8LLG85ktvJ0OwP76JuKjl7N3GJDgeE5eeoSbfQYO51j93Wk8tA+kCw3vPoBdKtTfmJa5pOwi3yho4jLqGg6m9yI0HdRlJtkW2xVqwDSdOgINzcRPRZOMxlR4g6TpNhH+f1RcRxxB5Xkj+11t7H0UVTh7KrIzmewED06n8itRikk2UhUFbKQeXvAaL66CxJt7a/C6Cm2LiCI6a9VFgcD5YADZjr377bK3VAbmJbedQdO3dE5rSMzkpZBGILrW01n7qliGONnFoPWxtKbE42HAA2iwdADr6W1ibqjjq7gInqNNrX/8J8cc6DjjZ1L6rLNsdpMnayZkAcwM6TtqVnFhDY3Nt57lO6g5rcpJ666RvG6hRE0KtTMdgOg3I0QVCGAkjoTuZCz2NuZ1ZbSxB3jZP5wFzePiIkGE+iBF6pVzzImD7SNNPVTOc02yg/76qq1xN7CL+spjhySXTBPfuEuv0aosAFuVrIAFvtpBUNWk4GCR310VOo94dluLxO2l3KzSxEWd0uRvOv2CHF7CqKuKwVSxDw3aAPiTsmfwyrILakWu7WXEbDotb6s0/SRbrunrsDdyYObT0geiO7NfJWjn38Az8z2m18rDl16nf20Wrw7ysPSJa0C4HMbSToQdfULSaHRYaAmPTUe6oYh+ZsENcHRHUaC3e5+FTvKSyPsmUcXx8mpUa0tkfQwtOaJjX7rG4rjHuJaWOzGcuU9YtI0XQ4jCCpzm7JLrQ2QZAGbXdHSwzGMcGGWwALyfUz6KinGOkPvRz/B+FveHeZyjNq76iXD6fk69ltcOwDacNaC4+lrfhkq82Gt0kjbrreVm8Z4s5rXNYHAiGkWOsxdZlNzYZZYrYgsEjewl1h0JPZZ7eIk5pc1ojc6fHdYTa1YjLEOguM7aQPclaOB4a/KS4i02Ppv+Sp8aism/+I5KWNxDncudxtoDlB6X33U3DcAajcp5YbctGpM/p91o4PhOUF1SIcYA6mLn2H3K0qjDBblbFx1ESNQPdEppKka7W8IChjKVGnkGUEEibZrCNfdE2tAJDsxiJO891i8V4W08zKmR9zlLbX1hT0OJu2c3NIaZEAk9tv1SccWmT6qWSfEY1oc6RckcpH0db76KliXzJi7dBNgInTU/oosYJe3K4Eu2iRGkHr+qucCwrHvc45hGggWvEgzf0TqlY+0Y5Gw3AhWpy5xIdJ5Z5dDBn8QKtYHhlOgAxodAILjcm+3wB8LQr1HNdlaDAnmBhwMECW6KVoLwSQOX8bZkXGx01UXOX+HPKdsrscRAaLEgGZtO89lBj6waWhpDnX0m4Gh7X09FZqPpta7M8gggtbezXkg36iAqlXF0XwWkZhIJnf8APdOMW3o3DPozxE3yg6mbwNSJ6rIrvzOhpOkCNAD1WhjmUxn5XEu3Gkicwj4VPBYXnJZ9AvBNwb/K6IqjoUvSOmq6EN6QT/afXuiqGLEzYGB6yq7iCSdIvBMCLXje6uvqDKCALAW7R1XLSOUrFmawIuZIOhm1vhHVcGwC0z1OhJA3ULa5BFgD0+Jupi4kta02BtN9NPySeQWiSm0fSQDbY7lO2nlEg6fp90BgDUZzc9JM29UwYIBc52v0gWsEqC2BWpZrZhJtIvEaxO6leLNGwvb7k/KrN31Dtul9PZVmYx/0wdoO2vffsVpaCi7VxUkhswLEk2m3+lcwhD4MuLRqZG03++ir06Rbdxa6LgWvOs/CZwAOYkk7A6b9PRLD0PBdbjCx4MgX3OsmYI6JMwrQ/MySI5RuN4PsVQo15I5TcyD3uCrxq7yOa8XEEaif3on+KoLpg4mpmcc12iQAByti4togoubuIMgNdpMz+HspS+QYIEib6AATCMPM5ddLR65r+4SY8CNOdJnaO0grExGBEkAzcknW9p94W1VAJkOi2mo2QvrAOgw3NJAcA4bWkaOCUX1Ep9XgrYLhsNcXQCLgi+eCP2AkzhzWl7xN5LuYxJ0tFlao4huYbRqRMRJJt1gaqA45wcaZGhgEjlfF5HqChyb0KTbyMMRo57TA2M3joOk2Vd+MLKhuCJkD6W3EkT1A/wAq07GNcIeCWnYCPWdxspxVogk5cpJ5j6ATI9Bsmr9lOO9nNcb4c9jA51yBLsu5JtfpGyzqdV7XhzQXNcADF9dJnSD8yt3GnzJEFzi6xdGUHKYJ7ZUTKFGm9xpscJblN7PjR0RbSy6IypZH2klTM/h/DhkYKhMi4Ogkn36D4W9hWtIDGHJqNBbsZ1NxdBQqmQGDkBgNIvpe/W3yUFbEB8ggAgm7b3NwY/dyOilO5qiLZZbUIeDnh2wcNYgmfyKyPEONfWsxoD9TDoa6ALkKSvQADcpz7nObgf6sFDBaCKoflkAlotabkj8N/ulBU7CNrJQwmBqfXUdEi0GxcZtHxKbI55DRabRqJi09Vfx9emQ1g5QwGJI5pjNHTY91i4yuWucZjLBEe2U/IXQnZ1QleyFuMdnyvLnMI/EJyG/MI9VcpOaQCBFrxdp10KqVqbpLxZrgHgC8EzmsNpV3CFpDQZ9vQm421VJ6Gtmw5rQXE80tiDt2ClOIBsOocexgj/CzC8NuXXO0aDqjp1mwRcyPQrjSZytMvPqTe1tTtf8ARSMb5c3JJ0tYAjbtEfdUMO18Qwa3vFiR33UtbF5ZH1HQGd4M+yTQtBYlziGtiZGsaEm4+I+FK/E5jlMyBobSesdAoKL83ptPbW3dHSxLjaxGw6SNPZP0NMOq8vMTA6bRbT7KZlaCAJzEa8puYi3RQOotktuL69J1RYXCNbzF2YxB2Ava3oigQ+IY50A8v9x2gEXj5Q16rAQM02MX67pnO1Icf2d+6Cm1hgkukaAgn4QrNRVlrDVGwSSCO/ebD3RVazByybAXMQ7rpp2QUMI2IIJ6j1O6i4jTyA5WQREDbQ/l/lNxTCUHst+awgOBJIBm0RpdQ1Mc4nl+mPSA6fndZFLHOa6z+abcpGo0AnorxovJDi6ZJLbfTpe1rzHsmofZnqXX/wBrJl1gbTveDqq4wr2uM0w6JIk2dm6jbRPh2A3BJMQSZJOkZenqtGlhjHKXaG0fHsi1orHjwY3DcK4PNRzgb/SAQ2DIiOxU5qRyl2jR0kQI+2q3GUz3dYAGI/epQnhjXuBy/T+4lZbo2+Jswjh2u63gmbybiZ31QPDwS3LE6m+gEa+/3XQ0+FNzkh0aW0EX0R0cDlIYXOIA6j8/ZOw+IyOCcNY2xLyDe4B20F7BaWKwAkEDKYIAB1Ag36LVpMYIiSeuiN1KRly+iTdl1BJZOWax4zGHtzCCQBHx7m60KVOlUc1tcCjlp5W16Y5iSZ/qM9IuOq1mYUgAgusdjqPRRDBRmuTJ3jfS61iv5JPhMCjgGueSxrqkCBJuGtNtPZKs0lxcLaCRItuJ6LRODpyHU6rWkWm7ge1tb9VXp03OBDhvFhDrwdNvRPPtGevoy8dw+m6Q4R1BtvaOh/RKpw9tSlDgOgnUDQwdxutp1OwGtwANgTuVTqUjMzIEGB0j6k7ZKUaMdvBg1zMoAAGV0/BIHQyrWJ4cTJmNJjc7xHUqf+aMQScv9pH0wY9SNE+WpEgcw13GkC+2/oiU37MrkaMBtMZQ7cmJVl+EDWZgTPWfukkn6KS0JriIE7g+8H/ake2BA6FOkpvRJbLRfYaXMTvA2R4OmGwYF517BJJZRpbK5ddw0gzbsLJYCn5geXEk3GvqnSVHoJl2ng2ElmWGgu03jLqtdlFocABYAx2ukkk9nRxaGwbREwJMX+VBxDDgubcjrEX07JJLDKvQzsO11MuIEsMN0WXiMU5pboZBse0RHynSTkRktHQ4XDtLA43MD8kzqYmLj0SSREstElTChpAaXC+XXayGk8mRJ1Im06/5SSSMeyOpdwk9PtEIqjRnyxaP8p0lSekL7CDe51VzDstN5v8AkkkiRuP4hViRoTZVyJMnUA39Nk6SS2beiCnSE5YtftoAdvVRV6XI0ydfZJJKWya0ZeIpnO0Z3wdpFvS3ZVvP/pizbgf4dex1sEklSP4shyGRxSpApAAc4OY3mzWb7aq1wpvK4yZBsZNob29Uklql1I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3" descr="data:image/jpeg;base64,/9j/4AAQSkZJRgABAQAAAQABAAD/2wCEAAkGBxMTEhUUExQVFhUXGB0YGBcXGRcaGRgaFxgWHBgaHhcYHCggGhwnHRkcJTIiJiksLi4uGB8zODMsNygtLisBCgoKDg0OGBAQGywkHCQsLCwsLCwsLCwsLCwsLCwsLCwsLCwsLCwsLCwsLCwsLCwsLCwsLCwsLCwsLCwsLCwsLP/AABEIALQA8AMBIgACEQEDEQH/xAAcAAABBQEBAQAAAAAAAAAAAAACAAEDBAUGBwj/xAA7EAABAwIEBAUCBAYBAwUAAAABAAIRAyEEEjFBBSJRYQYTcYGRMqFCweHwBxQjUrHRcmKC8RU0U2Oi/8QAGQEAAwEBAQAAAAAAAAAAAAAAAAEDAgQF/8QAJhEAAgICAgICAQUBAAAAAAAAAAECESExAxIEQRNRMhRCYXGBIv/aAAwDAQACEQMRAD8A9JhOAnhEFUiMAnhOAihIBgEoRQnhFhQMJyE8JQixgwlCOEoQAEJQihJAAQnhFCaEADCYhHCaEWFAEJoUkIYSsKAhMQpIQkJ2IFDCOEiEARlqGFLCEhOwIi1AQpiEBCLAhcEBCnIUZCYEDgoy1WHBRkIMmwnhJOsWbHATwkE5QwHa1EaaZphKUhjQknTIEJJJJACTJ0kAMkU6YosBoTQjD+yFxRYDFNCdJAAlNCdJNANCYp0yLAYoYUgYSgIRaCgCEJRlAUWKgCEBCkKAhaAiIQFSOQFAjXaETaZQtcURqFTspQiEkxKSBUEkmCSAodJMkgQ6SZOgdDgpEhMmSGOmKSSBCTFOmKdgJMiymJUaLCh4TSlKZAwpQSkmQAReUDrpIZQIRQlOShKYgShKIoCnYAuUZCMlAUBRY4RxnD4guFNziWRmkBuvQErRfXEayP3K+dHcWAJsAQJESCe06rZ4B4vxYuypABsHXbJ7HXRcXzvbRtnqnHvFFHDct31P/jG1pBPQLiKn8Sa8kDyRaRImD072XLcY4g6s4vqPOd13HWNNB06LKfhC0k52tbY8wzGwt7XusfJKT3Qj0Wl/FB7SA+kx2klsi25AKj4v/EarU/8AbltFmzzzOIHURZeZsoVHsfnPKJDQIuexOyPyzRaQCXkgEtIiJA5muGqeaqwOxH8RMawEmsCLC7RckTP/ABXXeCfHv81V8isGNeW5qbxID+oI2PReNYTFgNAID2t+oxe5sL9N09OrTcbcmpLovY2I6BaS6uwo+oiyNSgcRPRYPg/ixr4GlVe7M7LDnGxlsi49IWNxLx62nXNFrWxOVjySQXQIkDQX1VvkpWxnbsiboyWriPDnjhtV9SniQ2i9t2C/MBmzX0JELocDxmhVLRTqNcSJDRrbX0R3TA1WkDW6YMJNgmNTaLLL4/xJtOk4Gp5bnNOTrPbZNulYGpUbHX3TsfC8c4R4gr4WqSXeYCecOcS0ibx0P+l6NhvFGFdEVACQDfS8WntopQ54y2JnQOrgjRQReyoY7idKiAalQNB03nvbZRUOP4Zzsra9MmNJVey+xmkUyYuk+iEuWxEmQqN3RNmSJCAC80oEOZNKAHJSIKEOTveixUASgcU7imzQmJglA4p3OUeZMD50o4erUeGsY5z3GAGib7aaarVr8XeXmmYptYMrgNQRsSNZIXY8ExP8tiR5Yd5j2uADRMZcvN6c1/QLH8ZcQp1KgNJhEPIc4tDQekkanX5XHGSnHR1LjuN2cji8a0uLw7KYgRvG19AqlTFlxMzJ3J+bLvMNhKbySGtENB6HvchLivhvNNMMYHiD9X0iZgx1Uv1EE6aJdWcMXWOSYHv/AOFG3FEEX0+y748Ja0ANDAMxMAT6AneNFn43w4arsznBrQYAa249T0WlzwbaZk5TE13uOYaG8Dr3VhjvLgakwXT+E723C67g3hpzA4M/q5toANtp9wtXiPhssAdWpEZupH+BeLG6U/IitLA+r2YHhvjdemysA57Q8QCLAagmPSAsXEVjJjS0m+o1gH0XYng7XSWvGUCCAZ21nspqnCmvGWJPVuut/RR/URux0chhcSfrjn0zHQCNgP3db3hrjFbD1C7zHkaENIHcAgi+n3W6PDT3NJ8giQdSBrv39lm4byaj3U6YJNNrS5xIiTI23sU1ytxckOmtnWP/AIiCQW0hl5Zl0G8Z4A26LB8W+JH4ktyjJTaZa0m5d1LwPshOCb/YNJi947boWYGmQbQNTqNe23qpvyZNUHU4SrWJfJJy5v3BVmpxF18pc6OoDhfS7fX7Lrm4NoByAFpkgkiBYDcX0UVTAcoFN7YB5xa/rC0uaHtCaowMDxAhrs8giNZi3baymqY6llJaCRoS4C9tIGy3KODeATVLXDsJgd054TSOjJnmGlyf3ok+WH0FHb8H8W4d1CmatbnDQHSDrAk+n+lQ4347ptpH+X+syJdIDdhcWk7HsuYfhGNsWZQbTA+E9XBsa0tcwZdIgQVX9XWA6nT+D/GjcTkpOa/MGmar3Nh2WLkbWMLp6GPpPnLUaQ36jItMxPwV5jTwNEHlYJNxpt3Ug4dTk7De9p9AY6rUfMS9AoWek08dTIkVKfs4bJNxtMkAVKZJ0AcCT7LzSjhKTdMotuYlA3BA81NtMOFxr+Sa8x/Q/jPRhxrDl2TzWTpc/YFXXW1t6rzJ3Cg/RtthO++qmqYF8XcSBuXG0e9k15f2g+NnoFeuxv1Oa2TAkpVagAkkAdyF52zhT4AzAjWSZ1Ot0n8KdOxJmeY3v06LS8tB8LO9rYtjbFzJOgkShxGKYxpc5zQ0a3/1quB/9JMzkBOkZr3UTuBOIJgwDcSSE15SvQnxNBUcR5FZ76ZyPbRLWuddvORmE7EhosuO4zXq1qZL3WJmLdRfXRdnxrE+VS80AnKQCRBhpPQ2IBA+VxPE+IMrk5BDQJJiIJtp0kqXjSk4lbVHc8H/AIj1TUbRdRo1GkBsFo2ETMaJ8Ngy/E1sROVlQ5mUwdJ+qe2sei4fw1h6lUYhlMxmpGf+X4YJ0mY9wu94S9r6FM3gsAjoQIIPoUvKqMcGLdUXWhskkSQZASbTdJMg9gIg7wZ+ylFLU6REXmfZCxnYX/d15/ZsSMLFeK24HEOLqXmwCGQ4Bv8A1yIN9FQf4goYjE03UDXz1DlNKpBY0OuYd0ELPbh6P81iXV2tqtbdrRJzOe6AAB/x+6q0MC/D4yg94DS9wORmjZJaGzubr01xw653RTu6o7ipTLRmIbAtqL+ygxHiB+BNMinndUdAuPpH1GBvC0TVtpGtu653xdw99Z1FrYMSMpJvO9u4j/uXDxU+SmhIp8V/iBUq1NIAzRH4SWgC3t91Y4IcOaTKbKglwuwENe58XsbrjuONDMQ5zG5bgxFg7+0dl6lw/ENq02VQ1pzCZgWJF9l2c3WEMLA3JtUzn+POqYanymoWHlzyTF732PX0WPjPEdanQYJ/qVOdrujLgyDqXbei7nieKijUDhII7RoZJPS688rtpVS5tVho1SxoDnSabWj8TWjQlsdgjxeso5QXg6PgWIrYosrvblpiWluoc4AczR0XQtpGNALfuyfhONp5AygQWUoYBGwHz191ZdUgdf0C5fIknLCM9n7LfBMNQn+rLnQS2k0jM/KAS0D8ToIJCo47F0XVHeU19KDBpPu9sfiibBcF4/Yf5jzMjmMAykgkw4k3zbE5fspP4fNHmVS48xYIk7ZnZp76Lq+OK47FbR2YqNIudLgayf8AasYOswnKReJ5/SbBR06OblYNTYdydfkhcn494zUp1KflDKGl3P1LSAR6f7C5uKHdspBrbN/EcZpGu6i1tmxDv7nTcD2v7LQw2HNQhtOnnc6wbYdb+ml1w/hjEvxeIz+U1nlwXFpPMTIbA2XrPgqoxjqtgapAI6lonOB3BgkLU+NRmosJz7PBUb4TdkDnVMO2CR1ALQczZHSD8Fcfw3i9KsXeSDmbE2gQSb9wYUOP8QOYa9GjD6BfXNpNQecXScv4tTB/6il4W4OaFEOiKlQBzvSOUe0rfLxwjCwbaNQtgwRA9beqOlWwlNzG4l9RoqGAGN2IJBJOxjbuhdMi1+u/yj8UcUoHANpVGTXYP6dSRLbyCR9RbA+ylwqMpJC7ekyTx7XwmAq0aYdUJeJddpaxsgBxJ+Y6AqjUBD8rjcWaAZtGsjYyuXdg/wCZp0PMc572DU7gwcpPSy6mowjY6CYBk/8AcfRW5+q1seVtkZqQbuuTygT8qNxOUy5xcerjodgpfMGobLha/fsmaQLkEnrt7Ln/ANFaCrMAkEgg2gi0b6rjuJYDJXc5rAaZIBaOWIDXTO1zout/mJdDZMzeLTr7BNiGyJDBGa9pGguVrj5HAyc35wc6pVgNbVAhoMEZAb26gq1wVz6JLRULWSSAbjXUTrN/ldDU4ebmGCdB6KJ9WkwgOc0uJsALz+Q6Lbm5+gUSSljy65j0/u206KHivEKjKLi36ohul3GALdLhVavH6BEhr3bzERcW9Fm18a+u8CmKpbmzNAaIte7ouAdPRThx5s31M6viv5bEUWNZmNJoZMXOYjMZGp6H1XUcfw5e/C6cuIB//JdPy0Ln8VwWrUd5j4pzzSXDMCNlYpYam+m3za7SQZJBk2O3tt3XVKepGXE6wVBNokawVzvinHVWVWeSJJaLtEkTBNu6zKeHY1wy1HOIIBhsEAkxN+y0nUzENe6Y+oiDPbsoUoSsaVbKWA4Y+tRrCqBnqEOaRGcOboCNgrPgvFFtOpReDLDMDWHfrKtN4cc2XPMgwIvbcmdT1QP4Bzhwe5uUTJjm3jWVp8ikmmYbLPFs1Q0qUOio45gf7WwXfayzPFPDnVcRRyuA85rmFxkgFvMRHSDA9E1TieVwazmc0TTfMEAakhPhalWq8FweSIIeAQM0WFraJ8dwSZRwdWbXAeEfy1LKHhz3HM50QCYgAdgLe61RFr207m/+Vht82kzmczXQ6g/mhq8faJBdt9TYERq4HQu7KLjKUrZlRsoeJuLCmXSJFcvzZ/8A6y1ot+E6mdpVPA/0MTRrBgp067RyjRodZw+YKd+ND2hwotqMBnKRJkxJncnUnqtKsKuIaMw8oSC3kNiI6G1hC6+6SoJRawzoHYl7Je2xaCR94XKYry6tHzK7o815e3oCIa05ehAJJW1iq7TmFSo28ixgkOHRYHF8TSeGyLMBa0tsRYB35fCjxWmaUXWB/DLf5bFOptJe2rTkHScpO3uflbnH8dUbTa6nNOoHgtM3aYIER6rDwdaX0nU6cikHNgG5DgJv6391dxuJc7y89IgNe15i8xPzqnyVKal7Jq7I/E3B3NLatDNInzGtmSSfqafmVoeF8TUdQz1XSXOMSbwDfXUzKVXjeUaEdwdZ6etlQ4Njhz0yyGh7nA2MB5Jg+6zJuUGmv6HJNbOlaRIk6aRfX/YXJ8Uf52OYwOykWm08rS79hdIys03iPZYrvDz6OJdWquYRLgzKZN9Cf7bQseOlGTYKP0UOE4UsxMsc3K0lrqcwADbM0HadtpXXF5202vMrhfEVNtRwcwtESLAyS4jWOi6Lh2JaymwSTAAiYCrzVOCYSTvJrsNzofT2TOGkWufyVch2u3cXsFHWxDWwHvAPzdc0TBBjuKNY6HDmJmwgGRE2tdSvZVqcreXM3c6kfhkbqVtBrzDgC0Gb9Ztf8lNTwriDDwDeBvI6LeKKXRg45uKDRlzTcXcIGlyVE7hTM3mVKpcJs1sdbgme61MXwp9QEAjUXIkETebqOrwRgdaBebSJiOui3HkVWPtaIzj2NDclOWzBaSNSZIITtxjpHK4NO42jbsrX/pNJrs+UF9vzv+qeu5rLEkk6C17XE/CT5F+0EzHxHBX15l3Ps4nrGq0+GcEYxha6HdXG2ht7qJ3EK0MNCnLHD6nXIPoNrKHCYPENblzycxcZPNe5BHqmm+tN0J/2X8biWUGENY25kmDaN3QNbrGqcXdINPKZGYDLt1BO60eI8Kzy3zH04MOc2CXWn5T4jCUqRadWaSTGw220NkR61e2UVLCRVqVMS/Iab5DhdsASJix9Fs4bh8MLsQ8OvPsJ5few9Vn1+L06lMNbMg8j2/hBPTWPssrEPrVQMvMBmBvEmbSE1Fv+DVYpmmMXhqdvLcHXEkCQIEiSmHiBxcW05AiAAB89FVpcFa8ZjmEatM9r32KuswLGATFxYDV0dChqI1FIzcZTxNZj5BDweXNEOFtOhH5q5Q8NMBBqNL93aBoPZLE8VvkaIgG4uRMSPVZ+J4pUe8BoMGYkm36ardz0sC6P2zpCWhsUyOwGh7x2VbF4ioByi0QQ0azoZm9/hV+G8NqZBzAGZnKDlO295C0sPhXDNAjMZMfSNNBp1UpRr2ScqMZ/BXOlzoEwYi0mQLlSYPw6xhOeHFpBzOB9QAr+I4gW6DMDOt4ibrOqcRD9CS3o0kiTO59FuMpvCNrsy/iMQxtm5RaTA3sPyWPjuIve5rWl0k6AAWbE9hqq2PxAqFtNjajXdQc2p7a+63OH8LLG85ktvJ0OwP76JuKjl7N3GJDgeE5eeoSbfQYO51j93Wk8tA+kCw3vPoBdKtTfmJa5pOwi3yho4jLqGg6m9yI0HdRlJtkW2xVqwDSdOgINzcRPRZOMxlR4g6TpNhH+f1RcRxxB5Xkj+11t7H0UVTh7KrIzmewED06n8itRikk2UhUFbKQeXvAaL66CxJt7a/C6Cm2LiCI6a9VFgcD5YADZjr377bK3VAbmJbedQdO3dE5rSMzkpZBGILrW01n7qliGONnFoPWxtKbE42HAA2iwdADr6W1ibqjjq7gInqNNrX/8J8cc6DjjZ1L6rLNsdpMnayZkAcwM6TtqVnFhDY3Nt57lO6g5rcpJ666RvG6hRE0KtTMdgOg3I0QVCGAkjoTuZCz2NuZ1ZbSxB3jZP5wFzePiIkGE+iBF6pVzzImD7SNNPVTOc02yg/76qq1xN7CL+spjhySXTBPfuEuv0aosAFuVrIAFvtpBUNWk4GCR310VOo94dluLxO2l3KzSxEWd0uRvOv2CHF7CqKuKwVSxDw3aAPiTsmfwyrILakWu7WXEbDotb6s0/SRbrunrsDdyYObT0geiO7NfJWjn38Az8z2m18rDl16nf20Wrw7ysPSJa0C4HMbSToQdfULSaHRYaAmPTUe6oYh+ZsENcHRHUaC3e5+FTvKSyPsmUcXx8mpUa0tkfQwtOaJjX7rG4rjHuJaWOzGcuU9YtI0XQ4jCCpzm7JLrQ2QZAGbXdHSwzGMcGGWwALyfUz6KinGOkPvRz/B+FveHeZyjNq76iXD6fk69ltcOwDacNaC4+lrfhkq82Gt0kjbrreVm8Z4s5rXNYHAiGkWOsxdZlNzYZZYrYgsEjewl1h0JPZZ7eIk5pc1ojc6fHdYTa1YjLEOguM7aQPclaOB4a/KS4i02Ppv+Sp8aism/+I5KWNxDncudxtoDlB6X33U3DcAajcp5YbctGpM/p91o4PhOUF1SIcYA6mLn2H3K0qjDBblbFx1ESNQPdEppKka7W8IChjKVGnkGUEEibZrCNfdE2tAJDsxiJO891i8V4W08zKmR9zlLbX1hT0OJu2c3NIaZEAk9tv1SccWmT6qWSfEY1oc6RckcpH0db76KliXzJi7dBNgInTU/oosYJe3K4Eu2iRGkHr+qucCwrHvc45hGggWvEgzf0TqlY+0Y5Gw3AhWpy5xIdJ5Z5dDBn8QKtYHhlOgAxodAILjcm+3wB8LQr1HNdlaDAnmBhwMECW6KVoLwSQOX8bZkXGx01UXOX+HPKdsrscRAaLEgGZtO89lBj6waWhpDnX0m4Gh7X09FZqPpta7M8gggtbezXkg36iAqlXF0XwWkZhIJnf8APdOMW3o3DPozxE3yg6mbwNSJ6rIrvzOhpOkCNAD1WhjmUxn5XEu3Gkicwj4VPBYXnJZ9AvBNwb/K6IqjoUvSOmq6EN6QT/afXuiqGLEzYGB6yq7iCSdIvBMCLXje6uvqDKCALAW7R1XLSOUrFmawIuZIOhm1vhHVcGwC0z1OhJA3ULa5BFgD0+Jupi4kta02BtN9NPySeQWiSm0fSQDbY7lO2nlEg6fp90BgDUZzc9JM29UwYIBc52v0gWsEqC2BWpZrZhJtIvEaxO6leLNGwvb7k/KrN31Dtul9PZVmYx/0wdoO2vffsVpaCi7VxUkhswLEk2m3+lcwhD4MuLRqZG03++ir06Rbdxa6LgWvOs/CZwAOYkk7A6b9PRLD0PBdbjCx4MgX3OsmYI6JMwrQ/MySI5RuN4PsVQo15I5TcyD3uCrxq7yOa8XEEaif3on+KoLpg4mpmcc12iQAByti4togoubuIMgNdpMz+HspS+QYIEib6AATCMPM5ddLR65r+4SY8CNOdJnaO0grExGBEkAzcknW9p94W1VAJkOi2mo2QvrAOgw3NJAcA4bWkaOCUX1Ep9XgrYLhsNcXQCLgi+eCP2AkzhzWl7xN5LuYxJ0tFlao4huYbRqRMRJJt1gaqA45wcaZGhgEjlfF5HqChyb0KTbyMMRo57TA2M3joOk2Vd+MLKhuCJkD6W3EkT1A/wAq07GNcIeCWnYCPWdxspxVogk5cpJ5j6ATI9Bsmr9lOO9nNcb4c9jA51yBLsu5JtfpGyzqdV7XhzQXNcADF9dJnSD8yt3GnzJEFzi6xdGUHKYJ7ZUTKFGm9xpscJblN7PjR0RbSy6IypZH2klTM/h/DhkYKhMi4Ogkn36D4W9hWtIDGHJqNBbsZ1NxdBQqmQGDkBgNIvpe/W3yUFbEB8ggAgm7b3NwY/dyOilO5qiLZZbUIeDnh2wcNYgmfyKyPEONfWsxoD9TDoa6ALkKSvQADcpz7nObgf6sFDBaCKoflkAlotabkj8N/ulBU7CNrJQwmBqfXUdEi0GxcZtHxKbI55DRabRqJi09Vfx9emQ1g5QwGJI5pjNHTY91i4yuWucZjLBEe2U/IXQnZ1QleyFuMdnyvLnMI/EJyG/MI9VcpOaQCBFrxdp10KqVqbpLxZrgHgC8EzmsNpV3CFpDQZ9vQm421VJ6Gtmw5rQXE80tiDt2ClOIBsOocexgj/CzC8NuXXO0aDqjp1mwRcyPQrjSZytMvPqTe1tTtf8ARSMb5c3JJ0tYAjbtEfdUMO18Qwa3vFiR33UtbF5ZH1HQGd4M+yTQtBYlziGtiZGsaEm4+I+FK/E5jlMyBobSesdAoKL83ptPbW3dHSxLjaxGw6SNPZP0NMOq8vMTA6bRbT7KZlaCAJzEa8puYi3RQOotktuL69J1RYXCNbzF2YxB2Ava3oigQ+IY50A8v9x2gEXj5Q16rAQM02MX67pnO1Icf2d+6Cm1hgkukaAgn4QrNRVlrDVGwSSCO/ebD3RVazByybAXMQ7rpp2QUMI2IIJ6j1O6i4jTyA5WQREDbQ/l/lNxTCUHst+awgOBJIBm0RpdQ1Mc4nl+mPSA6fndZFLHOa6z+abcpGo0AnorxovJDi6ZJLbfTpe1rzHsmofZnqXX/wBrJl1gbTveDqq4wr2uM0w6JIk2dm6jbRPh2A3BJMQSZJOkZenqtGlhjHKXaG0fHsi1orHjwY3DcK4PNRzgb/SAQ2DIiOxU5qRyl2jR0kQI+2q3GUz3dYAGI/epQnhjXuBy/T+4lZbo2+Jswjh2u63gmbybiZ31QPDwS3LE6m+gEa+/3XQ0+FNzkh0aW0EX0R0cDlIYXOIA6j8/ZOw+IyOCcNY2xLyDe4B20F7BaWKwAkEDKYIAB1Ag36LVpMYIiSeuiN1KRly+iTdl1BJZOWax4zGHtzCCQBHx7m60KVOlUc1tcCjlp5W16Y5iSZ/qM9IuOq1mYUgAgusdjqPRRDBRmuTJ3jfS61iv5JPhMCjgGueSxrqkCBJuGtNtPZKs0lxcLaCRItuJ6LRODpyHU6rWkWm7ge1tb9VXp03OBDhvFhDrwdNvRPPtGevoy8dw+m6Q4R1BtvaOh/RKpw9tSlDgOgnUDQwdxutp1OwGtwANgTuVTqUjMzIEGB0j6k7ZKUaMdvBg1zMoAAGV0/BIHQyrWJ4cTJmNJjc7xHUqf+aMQScv9pH0wY9SNE+WpEgcw13GkC+2/oiU37MrkaMBtMZQ7cmJVl+EDWZgTPWfukkn6KS0JriIE7g+8H/ake2BA6FOkpvRJbLRfYaXMTvA2R4OmGwYF517BJJZRpbK5ddw0gzbsLJYCn5geXEk3GvqnSVHoJl2ng2ElmWGgu03jLqtdlFocABYAx2ukkk9nRxaGwbREwJMX+VBxDDgubcjrEX07JJLDKvQzsO11MuIEsMN0WXiMU5pboZBse0RHynSTkRktHQ4XDtLA43MD8kzqYmLj0SSREstElTChpAaXC+XXayGk8mRJ1Im06/5SSSMeyOpdwk9PtEIqjRnyxaP8p0lSekL7CDe51VzDstN5v8AkkkiRuP4hViRoTZVyJMnUA39Nk6SS2beiCnSE5YtftoAdvVRV6XI0ydfZJJKWya0ZeIpnO0Z3wdpFvS3ZVvP/pizbgf4dex1sEklSP4shyGRxSpApAAc4OY3mzWb7aq1wpvK4yZBsZNob29Uklql1IM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87" name="Picture 19" descr="http://media.web.britannica.com/eb-media/46/142646-004-E67D50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97869"/>
            <a:ext cx="3477144" cy="22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http://agronigeria.com.ng/wp-content/uploads/2013/10/new-1728x800_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997869"/>
            <a:ext cx="4847771" cy="224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grpSp>
        <p:nvGrpSpPr>
          <p:cNvPr id="25" name="Group 18"/>
          <p:cNvGrpSpPr>
            <a:grpSpLocks/>
          </p:cNvGrpSpPr>
          <p:nvPr/>
        </p:nvGrpSpPr>
        <p:grpSpPr bwMode="auto">
          <a:xfrm>
            <a:off x="3214688" y="3308350"/>
            <a:ext cx="2503487" cy="2087563"/>
            <a:chOff x="2025" y="2084"/>
            <a:chExt cx="1577" cy="1315"/>
          </a:xfrm>
        </p:grpSpPr>
        <p:sp>
          <p:nvSpPr>
            <p:cNvPr id="26" name="Arc 4"/>
            <p:cNvSpPr>
              <a:spLocks/>
            </p:cNvSpPr>
            <p:nvPr/>
          </p:nvSpPr>
          <p:spPr bwMode="auto">
            <a:xfrm rot="-10766824">
              <a:off x="2025" y="2084"/>
              <a:ext cx="1296" cy="1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3398" y="3149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baseline="0">
                  <a:solidFill>
                    <a:srgbClr val="333399"/>
                  </a:solidFill>
                </a:rPr>
                <a:t>//</a:t>
              </a:r>
            </a:p>
          </p:txBody>
        </p:sp>
      </p:grpSp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3810000" y="3455988"/>
            <a:ext cx="2670175" cy="995362"/>
            <a:chOff x="2400" y="1917"/>
            <a:chExt cx="1682" cy="627"/>
          </a:xfrm>
        </p:grpSpPr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2718" y="1917"/>
              <a:ext cx="136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aseline="0" dirty="0">
                  <a:latin typeface="Arial" charset="0"/>
                </a:rPr>
                <a:t>Input combinations </a:t>
              </a:r>
            </a:p>
            <a:p>
              <a:pPr eaLnBrk="0" hangingPunct="0"/>
              <a:r>
                <a:rPr lang="en-US" altLang="en-US" sz="1800" baseline="0" dirty="0">
                  <a:latin typeface="Arial" charset="0"/>
                </a:rPr>
                <a:t>that produce one </a:t>
              </a:r>
            </a:p>
            <a:p>
              <a:pPr eaLnBrk="0" hangingPunct="0"/>
              <a:r>
                <a:rPr lang="en-US" altLang="en-US" sz="1800" baseline="0" dirty="0">
                  <a:latin typeface="Arial" charset="0"/>
                </a:rPr>
                <a:t>calorie of food</a:t>
              </a: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2400" y="2256"/>
              <a:ext cx="33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1371600" y="2125663"/>
            <a:ext cx="6080125" cy="4583113"/>
            <a:chOff x="864" y="1079"/>
            <a:chExt cx="3830" cy="2887"/>
          </a:xfrm>
        </p:grpSpPr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864" y="1079"/>
              <a:ext cx="12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800" b="1" baseline="0" dirty="0" smtClean="0">
                  <a:latin typeface="Arial" charset="0"/>
                </a:rPr>
                <a:t>Capital input per calorie, </a:t>
              </a:r>
              <a:r>
                <a:rPr lang="en-US" altLang="en-US" sz="1800" b="1" i="1" baseline="0" dirty="0" err="1" smtClean="0">
                  <a:latin typeface="Arial" charset="0"/>
                </a:rPr>
                <a:t>a</a:t>
              </a:r>
              <a:r>
                <a:rPr lang="en-US" altLang="en-US" sz="1800" b="1" i="1" dirty="0" err="1" smtClean="0">
                  <a:latin typeface="Arial" charset="0"/>
                </a:rPr>
                <a:t>KF</a:t>
              </a:r>
              <a:r>
                <a:rPr lang="en-US" altLang="en-US" sz="1800" b="1" i="1" dirty="0" smtClean="0">
                  <a:latin typeface="Arial" charset="0"/>
                </a:rPr>
                <a:t> </a:t>
              </a:r>
              <a:endParaRPr lang="en-US" altLang="en-US" sz="1800" b="1" baseline="0" dirty="0">
                <a:latin typeface="Arial" charset="0"/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3264" y="3559"/>
              <a:ext cx="14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800" b="1" baseline="0" dirty="0" err="1" smtClean="0">
                  <a:latin typeface="Arial" charset="0"/>
                </a:rPr>
                <a:t>Labour</a:t>
              </a:r>
              <a:r>
                <a:rPr lang="en-US" altLang="en-US" sz="1800" b="1" baseline="0" dirty="0" smtClean="0">
                  <a:latin typeface="Arial" charset="0"/>
                </a:rPr>
                <a:t> input per calorie,</a:t>
              </a:r>
              <a:r>
                <a:rPr lang="en-US" altLang="en-US" sz="1800" b="1" i="1" baseline="0" dirty="0" smtClean="0">
                  <a:latin typeface="Arial" charset="0"/>
                </a:rPr>
                <a:t> </a:t>
              </a:r>
              <a:r>
                <a:rPr lang="en-US" altLang="en-US" sz="1800" b="1" i="1" baseline="0" dirty="0" err="1" smtClean="0">
                  <a:latin typeface="Arial" charset="0"/>
                </a:rPr>
                <a:t>a</a:t>
              </a:r>
              <a:r>
                <a:rPr lang="en-US" altLang="en-US" sz="1800" b="1" i="1" dirty="0" err="1" smtClean="0">
                  <a:latin typeface="Arial" charset="0"/>
                </a:rPr>
                <a:t>LF</a:t>
              </a:r>
              <a:r>
                <a:rPr lang="en-US" altLang="en-US" sz="1800" b="1" i="1" dirty="0" smtClean="0">
                  <a:latin typeface="Arial" charset="0"/>
                </a:rPr>
                <a:t> </a:t>
              </a:r>
              <a:endParaRPr lang="en-US" altLang="en-US" sz="1800" b="1" i="1" baseline="0" dirty="0" smtClean="0">
                <a:latin typeface="Arial" charset="0"/>
              </a:endParaRPr>
            </a:p>
          </p:txBody>
        </p:sp>
        <p:grpSp>
          <p:nvGrpSpPr>
            <p:cNvPr id="34" name="Group 12"/>
            <p:cNvGrpSpPr>
              <a:grpSpLocks/>
            </p:cNvGrpSpPr>
            <p:nvPr/>
          </p:nvGrpSpPr>
          <p:grpSpPr bwMode="auto">
            <a:xfrm>
              <a:off x="1440" y="1497"/>
              <a:ext cx="3024" cy="2064"/>
              <a:chOff x="1440" y="1497"/>
              <a:chExt cx="3024" cy="206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>
                <a:off x="1449" y="1497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1440" y="3556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26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grpSp>
        <p:nvGrpSpPr>
          <p:cNvPr id="25" name="Group 18"/>
          <p:cNvGrpSpPr>
            <a:grpSpLocks/>
          </p:cNvGrpSpPr>
          <p:nvPr/>
        </p:nvGrpSpPr>
        <p:grpSpPr bwMode="auto">
          <a:xfrm>
            <a:off x="3214688" y="3308350"/>
            <a:ext cx="2503487" cy="2087563"/>
            <a:chOff x="2025" y="2084"/>
            <a:chExt cx="1577" cy="1315"/>
          </a:xfrm>
        </p:grpSpPr>
        <p:sp>
          <p:nvSpPr>
            <p:cNvPr id="26" name="Arc 4"/>
            <p:cNvSpPr>
              <a:spLocks/>
            </p:cNvSpPr>
            <p:nvPr/>
          </p:nvSpPr>
          <p:spPr bwMode="auto">
            <a:xfrm rot="-10766824">
              <a:off x="2025" y="2084"/>
              <a:ext cx="1296" cy="1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3398" y="3149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baseline="0">
                  <a:solidFill>
                    <a:srgbClr val="333399"/>
                  </a:solidFill>
                </a:rPr>
                <a:t>//</a:t>
              </a:r>
            </a:p>
          </p:txBody>
        </p:sp>
      </p:grpSp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3810000" y="3455988"/>
            <a:ext cx="2670175" cy="995362"/>
            <a:chOff x="2400" y="1917"/>
            <a:chExt cx="1682" cy="627"/>
          </a:xfrm>
        </p:grpSpPr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2718" y="1917"/>
              <a:ext cx="136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aseline="0" dirty="0">
                  <a:latin typeface="Arial" charset="0"/>
                </a:rPr>
                <a:t>Input combinations </a:t>
              </a:r>
            </a:p>
            <a:p>
              <a:pPr eaLnBrk="0" hangingPunct="0"/>
              <a:r>
                <a:rPr lang="en-US" altLang="en-US" sz="1800" baseline="0" dirty="0">
                  <a:latin typeface="Arial" charset="0"/>
                </a:rPr>
                <a:t>that produce one </a:t>
              </a:r>
            </a:p>
            <a:p>
              <a:pPr eaLnBrk="0" hangingPunct="0"/>
              <a:r>
                <a:rPr lang="en-US" altLang="en-US" sz="1800" baseline="0" dirty="0">
                  <a:latin typeface="Arial" charset="0"/>
                </a:rPr>
                <a:t>calorie of food</a:t>
              </a: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2400" y="2256"/>
              <a:ext cx="33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1371600" y="2125663"/>
            <a:ext cx="6080125" cy="4583113"/>
            <a:chOff x="864" y="1079"/>
            <a:chExt cx="3830" cy="2887"/>
          </a:xfrm>
        </p:grpSpPr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864" y="1079"/>
              <a:ext cx="12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800" b="1" baseline="0" dirty="0" smtClean="0">
                  <a:latin typeface="Arial" charset="0"/>
                </a:rPr>
                <a:t>Capital input per calorie, </a:t>
              </a:r>
              <a:r>
                <a:rPr lang="en-US" altLang="en-US" sz="1800" b="1" i="1" baseline="0" dirty="0" err="1" smtClean="0">
                  <a:latin typeface="Arial" charset="0"/>
                </a:rPr>
                <a:t>a</a:t>
              </a:r>
              <a:r>
                <a:rPr lang="en-US" altLang="en-US" sz="1800" b="1" i="1" dirty="0" err="1" smtClean="0">
                  <a:latin typeface="Arial" charset="0"/>
                </a:rPr>
                <a:t>KF</a:t>
              </a:r>
              <a:r>
                <a:rPr lang="en-US" altLang="en-US" sz="1800" b="1" i="1" dirty="0" smtClean="0">
                  <a:latin typeface="Arial" charset="0"/>
                </a:rPr>
                <a:t> </a:t>
              </a:r>
              <a:endParaRPr lang="en-US" altLang="en-US" sz="1800" b="1" baseline="0" dirty="0">
                <a:latin typeface="Arial" charset="0"/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3264" y="3559"/>
              <a:ext cx="14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800" b="1" baseline="0" dirty="0" err="1" smtClean="0">
                  <a:latin typeface="Arial" charset="0"/>
                </a:rPr>
                <a:t>Labour</a:t>
              </a:r>
              <a:r>
                <a:rPr lang="en-US" altLang="en-US" sz="1800" b="1" baseline="0" dirty="0" smtClean="0">
                  <a:latin typeface="Arial" charset="0"/>
                </a:rPr>
                <a:t> input per calorie,</a:t>
              </a:r>
              <a:r>
                <a:rPr lang="en-US" altLang="en-US" sz="1800" b="1" i="1" baseline="0" dirty="0" smtClean="0">
                  <a:latin typeface="Arial" charset="0"/>
                </a:rPr>
                <a:t> </a:t>
              </a:r>
              <a:r>
                <a:rPr lang="en-US" altLang="en-US" sz="1800" b="1" i="1" baseline="0" dirty="0" err="1" smtClean="0">
                  <a:latin typeface="Arial" charset="0"/>
                </a:rPr>
                <a:t>a</a:t>
              </a:r>
              <a:r>
                <a:rPr lang="en-US" altLang="en-US" sz="1800" b="1" i="1" dirty="0" err="1" smtClean="0">
                  <a:latin typeface="Arial" charset="0"/>
                </a:rPr>
                <a:t>LF</a:t>
              </a:r>
              <a:r>
                <a:rPr lang="en-US" altLang="en-US" sz="1800" b="1" i="1" dirty="0" smtClean="0">
                  <a:latin typeface="Arial" charset="0"/>
                </a:rPr>
                <a:t> </a:t>
              </a:r>
              <a:endParaRPr lang="en-US" altLang="en-US" sz="1800" b="1" i="1" baseline="0" dirty="0" smtClean="0">
                <a:latin typeface="Arial" charset="0"/>
              </a:endParaRPr>
            </a:p>
          </p:txBody>
        </p:sp>
        <p:grpSp>
          <p:nvGrpSpPr>
            <p:cNvPr id="34" name="Group 12"/>
            <p:cNvGrpSpPr>
              <a:grpSpLocks/>
            </p:cNvGrpSpPr>
            <p:nvPr/>
          </p:nvGrpSpPr>
          <p:grpSpPr bwMode="auto">
            <a:xfrm>
              <a:off x="1440" y="1497"/>
              <a:ext cx="3024" cy="2064"/>
              <a:chOff x="1440" y="1497"/>
              <a:chExt cx="3024" cy="206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>
                <a:off x="1449" y="1497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1440" y="3556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4314825" y="12944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000" dirty="0" smtClean="0">
                <a:solidFill>
                  <a:srgbClr val="FF0000"/>
                </a:solidFill>
              </a:rPr>
              <a:t>To produce one calorie, </a:t>
            </a:r>
            <a:r>
              <a:rPr lang="en-GB" sz="3000" dirty="0">
                <a:solidFill>
                  <a:srgbClr val="FF0000"/>
                </a:solidFill>
              </a:rPr>
              <a:t>p</a:t>
            </a:r>
            <a:r>
              <a:rPr lang="en-GB" sz="3000" dirty="0" smtClean="0">
                <a:solidFill>
                  <a:srgbClr val="FF0000"/>
                </a:solidFill>
              </a:rPr>
              <a:t>roducers can use mostly labour or mostly capital</a:t>
            </a:r>
            <a:endParaRPr lang="en-GB" sz="3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grpSp>
        <p:nvGrpSpPr>
          <p:cNvPr id="25" name="Group 18"/>
          <p:cNvGrpSpPr>
            <a:grpSpLocks/>
          </p:cNvGrpSpPr>
          <p:nvPr/>
        </p:nvGrpSpPr>
        <p:grpSpPr bwMode="auto">
          <a:xfrm>
            <a:off x="3214688" y="3308350"/>
            <a:ext cx="2503487" cy="2087563"/>
            <a:chOff x="2025" y="2084"/>
            <a:chExt cx="1577" cy="1315"/>
          </a:xfrm>
        </p:grpSpPr>
        <p:sp>
          <p:nvSpPr>
            <p:cNvPr id="26" name="Arc 4"/>
            <p:cNvSpPr>
              <a:spLocks/>
            </p:cNvSpPr>
            <p:nvPr/>
          </p:nvSpPr>
          <p:spPr bwMode="auto">
            <a:xfrm rot="-10766824">
              <a:off x="2025" y="2084"/>
              <a:ext cx="1296" cy="1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3398" y="3149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baseline="0">
                  <a:solidFill>
                    <a:srgbClr val="333399"/>
                  </a:solidFill>
                </a:rPr>
                <a:t>//</a:t>
              </a:r>
            </a:p>
          </p:txBody>
        </p:sp>
      </p:grpSp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3810000" y="3455988"/>
            <a:ext cx="2670175" cy="995362"/>
            <a:chOff x="2400" y="1917"/>
            <a:chExt cx="1682" cy="627"/>
          </a:xfrm>
        </p:grpSpPr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2718" y="1917"/>
              <a:ext cx="136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aseline="0" dirty="0">
                  <a:latin typeface="Arial" charset="0"/>
                </a:rPr>
                <a:t>Input combinations </a:t>
              </a:r>
            </a:p>
            <a:p>
              <a:pPr eaLnBrk="0" hangingPunct="0"/>
              <a:r>
                <a:rPr lang="en-US" altLang="en-US" sz="1800" baseline="0" dirty="0">
                  <a:latin typeface="Arial" charset="0"/>
                </a:rPr>
                <a:t>that produce one </a:t>
              </a:r>
            </a:p>
            <a:p>
              <a:pPr eaLnBrk="0" hangingPunct="0"/>
              <a:r>
                <a:rPr lang="en-US" altLang="en-US" sz="1800" baseline="0" dirty="0">
                  <a:latin typeface="Arial" charset="0"/>
                </a:rPr>
                <a:t>calorie of food</a:t>
              </a: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2400" y="2256"/>
              <a:ext cx="33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1371600" y="2125663"/>
            <a:ext cx="6080125" cy="4583113"/>
            <a:chOff x="864" y="1079"/>
            <a:chExt cx="3830" cy="2887"/>
          </a:xfrm>
        </p:grpSpPr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864" y="1079"/>
              <a:ext cx="12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800" b="1" baseline="0" dirty="0" smtClean="0">
                  <a:latin typeface="Arial" charset="0"/>
                </a:rPr>
                <a:t>Capital input per calorie, </a:t>
              </a:r>
              <a:r>
                <a:rPr lang="en-US" altLang="en-US" sz="1800" b="1" i="1" baseline="0" dirty="0" err="1" smtClean="0">
                  <a:latin typeface="Arial" charset="0"/>
                </a:rPr>
                <a:t>a</a:t>
              </a:r>
              <a:r>
                <a:rPr lang="en-US" altLang="en-US" sz="1800" b="1" i="1" dirty="0" err="1" smtClean="0">
                  <a:latin typeface="Arial" charset="0"/>
                </a:rPr>
                <a:t>KF</a:t>
              </a:r>
              <a:r>
                <a:rPr lang="en-US" altLang="en-US" sz="1800" b="1" i="1" dirty="0" smtClean="0">
                  <a:latin typeface="Arial" charset="0"/>
                </a:rPr>
                <a:t> </a:t>
              </a:r>
              <a:endParaRPr lang="en-US" altLang="en-US" sz="1800" b="1" baseline="0" dirty="0">
                <a:latin typeface="Arial" charset="0"/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3264" y="3559"/>
              <a:ext cx="14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800" b="1" baseline="0" dirty="0" err="1" smtClean="0">
                  <a:latin typeface="Arial" charset="0"/>
                </a:rPr>
                <a:t>Labour</a:t>
              </a:r>
              <a:r>
                <a:rPr lang="en-US" altLang="en-US" sz="1800" b="1" baseline="0" dirty="0" smtClean="0">
                  <a:latin typeface="Arial" charset="0"/>
                </a:rPr>
                <a:t> input per calorie,</a:t>
              </a:r>
              <a:r>
                <a:rPr lang="en-US" altLang="en-US" sz="1800" b="1" i="1" baseline="0" dirty="0" smtClean="0">
                  <a:latin typeface="Arial" charset="0"/>
                </a:rPr>
                <a:t> </a:t>
              </a:r>
              <a:r>
                <a:rPr lang="en-US" altLang="en-US" sz="1800" b="1" i="1" baseline="0" dirty="0" err="1" smtClean="0">
                  <a:latin typeface="Arial" charset="0"/>
                </a:rPr>
                <a:t>a</a:t>
              </a:r>
              <a:r>
                <a:rPr lang="en-US" altLang="en-US" sz="1800" b="1" i="1" dirty="0" err="1" smtClean="0">
                  <a:latin typeface="Arial" charset="0"/>
                </a:rPr>
                <a:t>LF</a:t>
              </a:r>
              <a:r>
                <a:rPr lang="en-US" altLang="en-US" sz="1800" b="1" i="1" dirty="0" smtClean="0">
                  <a:latin typeface="Arial" charset="0"/>
                </a:rPr>
                <a:t> </a:t>
              </a:r>
              <a:endParaRPr lang="en-US" altLang="en-US" sz="1800" b="1" i="1" baseline="0" dirty="0" smtClean="0">
                <a:latin typeface="Arial" charset="0"/>
              </a:endParaRPr>
            </a:p>
          </p:txBody>
        </p:sp>
        <p:grpSp>
          <p:nvGrpSpPr>
            <p:cNvPr id="34" name="Group 12"/>
            <p:cNvGrpSpPr>
              <a:grpSpLocks/>
            </p:cNvGrpSpPr>
            <p:nvPr/>
          </p:nvGrpSpPr>
          <p:grpSpPr bwMode="auto">
            <a:xfrm>
              <a:off x="1440" y="1497"/>
              <a:ext cx="3024" cy="2064"/>
              <a:chOff x="1440" y="1497"/>
              <a:chExt cx="3024" cy="206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>
                <a:off x="1449" y="1497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1440" y="3556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4314825" y="12944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000" dirty="0" smtClean="0">
                <a:solidFill>
                  <a:srgbClr val="FF0000"/>
                </a:solidFill>
              </a:rPr>
              <a:t>Producers do not face fixed input requirements but </a:t>
            </a:r>
            <a:r>
              <a:rPr lang="en-GB" sz="3000" b="1" dirty="0" smtClean="0">
                <a:solidFill>
                  <a:srgbClr val="FF0000"/>
                </a:solidFill>
              </a:rPr>
              <a:t>trade-offs</a:t>
            </a:r>
          </a:p>
        </p:txBody>
      </p:sp>
    </p:spTree>
    <p:extLst>
      <p:ext uri="{BB962C8B-B14F-4D97-AF65-F5344CB8AC3E}">
        <p14:creationId xmlns:p14="http://schemas.microsoft.com/office/powerpoint/2010/main" val="27141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Answer of </a:t>
            </a:r>
            <a:r>
              <a:rPr lang="en-GB" dirty="0" err="1" smtClean="0"/>
              <a:t>Heckscher</a:t>
            </a:r>
            <a:r>
              <a:rPr lang="en-GB" dirty="0" smtClean="0"/>
              <a:t>-Ohlin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1930 Ohlin succeeded </a:t>
            </a:r>
            <a:r>
              <a:rPr lang="en-GB" dirty="0" err="1" smtClean="0"/>
              <a:t>Heckscher</a:t>
            </a:r>
            <a:r>
              <a:rPr lang="en-GB" dirty="0" smtClean="0"/>
              <a:t>, his teacher, as a professor at the Stockholm School of Economics</a:t>
            </a:r>
          </a:p>
          <a:p>
            <a:r>
              <a:rPr lang="en-GB" dirty="0" smtClean="0"/>
              <a:t>In 1933 Ohlin published </a:t>
            </a:r>
            <a:r>
              <a:rPr lang="en-GB" i="1" dirty="0" smtClean="0"/>
              <a:t>Interregional and International Trade</a:t>
            </a:r>
            <a:r>
              <a:rPr lang="en-GB" dirty="0" smtClean="0"/>
              <a:t>, built on earlier work by </a:t>
            </a:r>
            <a:r>
              <a:rPr lang="en-GB" dirty="0" err="1" smtClean="0"/>
              <a:t>Heckscher</a:t>
            </a:r>
            <a:r>
              <a:rPr lang="en-GB" dirty="0" smtClean="0"/>
              <a:t> and his own doctoral thesis</a:t>
            </a:r>
          </a:p>
          <a:p>
            <a:r>
              <a:rPr lang="en-GB" dirty="0" smtClean="0"/>
              <a:t>It is now known as the </a:t>
            </a:r>
            <a:r>
              <a:rPr lang="en-GB" dirty="0" err="1" smtClean="0"/>
              <a:t>Heckscher</a:t>
            </a:r>
            <a:r>
              <a:rPr lang="en-GB" dirty="0" smtClean="0"/>
              <a:t>–Ohlin model, one of the standard model economists use to debate trade theory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1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grpSp>
        <p:nvGrpSpPr>
          <p:cNvPr id="25" name="Group 18"/>
          <p:cNvGrpSpPr>
            <a:grpSpLocks/>
          </p:cNvGrpSpPr>
          <p:nvPr/>
        </p:nvGrpSpPr>
        <p:grpSpPr bwMode="auto">
          <a:xfrm>
            <a:off x="3214688" y="3308350"/>
            <a:ext cx="2503487" cy="2087563"/>
            <a:chOff x="2025" y="2084"/>
            <a:chExt cx="1577" cy="1315"/>
          </a:xfrm>
        </p:grpSpPr>
        <p:sp>
          <p:nvSpPr>
            <p:cNvPr id="26" name="Arc 4"/>
            <p:cNvSpPr>
              <a:spLocks/>
            </p:cNvSpPr>
            <p:nvPr/>
          </p:nvSpPr>
          <p:spPr bwMode="auto">
            <a:xfrm rot="-10766824">
              <a:off x="2025" y="2084"/>
              <a:ext cx="1296" cy="1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3398" y="3149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 b="1" baseline="0">
                  <a:solidFill>
                    <a:srgbClr val="333399"/>
                  </a:solidFill>
                </a:rPr>
                <a:t>//</a:t>
              </a:r>
            </a:p>
          </p:txBody>
        </p:sp>
      </p:grpSp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3810000" y="3455988"/>
            <a:ext cx="2670175" cy="995362"/>
            <a:chOff x="2400" y="1917"/>
            <a:chExt cx="1682" cy="627"/>
          </a:xfrm>
        </p:grpSpPr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2718" y="1917"/>
              <a:ext cx="136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aseline="0" dirty="0">
                  <a:latin typeface="Arial" charset="0"/>
                </a:rPr>
                <a:t>Input combinations </a:t>
              </a:r>
            </a:p>
            <a:p>
              <a:pPr eaLnBrk="0" hangingPunct="0"/>
              <a:r>
                <a:rPr lang="en-US" altLang="en-US" sz="1800" baseline="0" dirty="0">
                  <a:latin typeface="Arial" charset="0"/>
                </a:rPr>
                <a:t>that produce one </a:t>
              </a:r>
            </a:p>
            <a:p>
              <a:pPr eaLnBrk="0" hangingPunct="0"/>
              <a:r>
                <a:rPr lang="en-US" altLang="en-US" sz="1800" baseline="0" dirty="0">
                  <a:latin typeface="Arial" charset="0"/>
                </a:rPr>
                <a:t>calorie of food</a:t>
              </a: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2400" y="2256"/>
              <a:ext cx="33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" name="Group 9"/>
          <p:cNvGrpSpPr>
            <a:grpSpLocks/>
          </p:cNvGrpSpPr>
          <p:nvPr/>
        </p:nvGrpSpPr>
        <p:grpSpPr bwMode="auto">
          <a:xfrm>
            <a:off x="1371600" y="2125663"/>
            <a:ext cx="6080125" cy="4583113"/>
            <a:chOff x="864" y="1079"/>
            <a:chExt cx="3830" cy="2887"/>
          </a:xfrm>
        </p:grpSpPr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864" y="1079"/>
              <a:ext cx="120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800" b="1" baseline="0" dirty="0" smtClean="0">
                  <a:latin typeface="Arial" charset="0"/>
                </a:rPr>
                <a:t>Capital input per calorie, </a:t>
              </a:r>
              <a:r>
                <a:rPr lang="en-US" altLang="en-US" sz="1800" b="1" i="1" baseline="0" dirty="0" err="1" smtClean="0">
                  <a:latin typeface="Arial" charset="0"/>
                </a:rPr>
                <a:t>a</a:t>
              </a:r>
              <a:r>
                <a:rPr lang="en-US" altLang="en-US" sz="1800" b="1" i="1" dirty="0" err="1" smtClean="0">
                  <a:latin typeface="Arial" charset="0"/>
                </a:rPr>
                <a:t>KF</a:t>
              </a:r>
              <a:r>
                <a:rPr lang="en-US" altLang="en-US" sz="1800" b="1" i="1" dirty="0" smtClean="0">
                  <a:latin typeface="Arial" charset="0"/>
                </a:rPr>
                <a:t> </a:t>
              </a:r>
              <a:endParaRPr lang="en-US" altLang="en-US" sz="1800" b="1" baseline="0" dirty="0">
                <a:latin typeface="Arial" charset="0"/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3264" y="3559"/>
              <a:ext cx="14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800" b="1" baseline="0" dirty="0" err="1" smtClean="0">
                  <a:latin typeface="Arial" charset="0"/>
                </a:rPr>
                <a:t>Labour</a:t>
              </a:r>
              <a:r>
                <a:rPr lang="en-US" altLang="en-US" sz="1800" b="1" baseline="0" dirty="0" smtClean="0">
                  <a:latin typeface="Arial" charset="0"/>
                </a:rPr>
                <a:t> input per calorie,</a:t>
              </a:r>
              <a:r>
                <a:rPr lang="en-US" altLang="en-US" sz="1800" b="1" i="1" baseline="0" dirty="0" smtClean="0">
                  <a:latin typeface="Arial" charset="0"/>
                </a:rPr>
                <a:t> </a:t>
              </a:r>
              <a:r>
                <a:rPr lang="en-US" altLang="en-US" sz="1800" b="1" i="1" baseline="0" dirty="0" err="1" smtClean="0">
                  <a:latin typeface="Arial" charset="0"/>
                </a:rPr>
                <a:t>a</a:t>
              </a:r>
              <a:r>
                <a:rPr lang="en-US" altLang="en-US" sz="1800" b="1" i="1" dirty="0" err="1" smtClean="0">
                  <a:latin typeface="Arial" charset="0"/>
                </a:rPr>
                <a:t>LF</a:t>
              </a:r>
              <a:r>
                <a:rPr lang="en-US" altLang="en-US" sz="1800" b="1" i="1" dirty="0" smtClean="0">
                  <a:latin typeface="Arial" charset="0"/>
                </a:rPr>
                <a:t> </a:t>
              </a:r>
              <a:endParaRPr lang="en-US" altLang="en-US" sz="1800" b="1" i="1" baseline="0" dirty="0" smtClean="0">
                <a:latin typeface="Arial" charset="0"/>
              </a:endParaRPr>
            </a:p>
          </p:txBody>
        </p:sp>
        <p:grpSp>
          <p:nvGrpSpPr>
            <p:cNvPr id="34" name="Group 12"/>
            <p:cNvGrpSpPr>
              <a:grpSpLocks/>
            </p:cNvGrpSpPr>
            <p:nvPr/>
          </p:nvGrpSpPr>
          <p:grpSpPr bwMode="auto">
            <a:xfrm>
              <a:off x="1440" y="1497"/>
              <a:ext cx="3024" cy="2064"/>
              <a:chOff x="1440" y="1497"/>
              <a:chExt cx="3024" cy="206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>
                <a:off x="1449" y="1497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1440" y="3556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4314825" y="12944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000" dirty="0" smtClean="0">
                <a:solidFill>
                  <a:srgbClr val="FF0000"/>
                </a:solidFill>
              </a:rPr>
              <a:t>Producers do not face fixed input requirements but </a:t>
            </a:r>
            <a:r>
              <a:rPr lang="en-GB" sz="3000" b="1" dirty="0" smtClean="0">
                <a:solidFill>
                  <a:srgbClr val="FF0000"/>
                </a:solidFill>
              </a:rPr>
              <a:t>trade-offs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5264" y="5395913"/>
            <a:ext cx="48224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000" b="1" baseline="0" dirty="0" smtClean="0">
                <a:solidFill>
                  <a:srgbClr val="336699"/>
                </a:solidFill>
              </a:rPr>
              <a:t>How to choose an</a:t>
            </a:r>
            <a:r>
              <a:rPr lang="en-US" altLang="en-US" sz="3000" b="1" dirty="0" smtClean="0">
                <a:solidFill>
                  <a:srgbClr val="336699"/>
                </a:solidFill>
              </a:rPr>
              <a:t> input mix?</a:t>
            </a:r>
            <a:endParaRPr lang="en-US" altLang="en-US" sz="3000" b="1" baseline="0" dirty="0" smtClean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baseline="0" dirty="0" smtClean="0">
                <a:solidFill>
                  <a:srgbClr val="336699"/>
                </a:solidFill>
              </a:rPr>
              <a:t>How to choose an</a:t>
            </a:r>
            <a:r>
              <a:rPr lang="en-US" altLang="en-US" b="1" dirty="0" smtClean="0">
                <a:solidFill>
                  <a:srgbClr val="336699"/>
                </a:solidFill>
              </a:rPr>
              <a:t> input mix?</a:t>
            </a:r>
            <a:endParaRPr lang="en-US" altLang="en-US" b="1" dirty="0">
              <a:solidFill>
                <a:srgbClr val="336699"/>
              </a:solidFill>
            </a:endParaRPr>
          </a:p>
          <a:p>
            <a:r>
              <a:rPr lang="en-GB" dirty="0" smtClean="0"/>
              <a:t>It depends on the relative costs of labour and capital (w/r)</a:t>
            </a:r>
          </a:p>
          <a:p>
            <a:pPr lvl="1"/>
            <a:r>
              <a:rPr lang="en-GB" dirty="0" smtClean="0"/>
              <a:t>When wages are relatively high, you replace workers with robots</a:t>
            </a:r>
          </a:p>
        </p:txBody>
      </p:sp>
      <p:pic>
        <p:nvPicPr>
          <p:cNvPr id="31746" name="Picture 2" descr="http://cdns2.freepik.com/free-photo/vector-robots-illustration_23-21474911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46912" r="-4" b="7799"/>
          <a:stretch/>
        </p:blipFill>
        <p:spPr bwMode="auto">
          <a:xfrm>
            <a:off x="3197864" y="4142847"/>
            <a:ext cx="596265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baseline="0" dirty="0" smtClean="0">
                <a:solidFill>
                  <a:srgbClr val="336699"/>
                </a:solidFill>
              </a:rPr>
              <a:t>How to choose an</a:t>
            </a:r>
            <a:r>
              <a:rPr lang="en-US" altLang="en-US" b="1" dirty="0" smtClean="0">
                <a:solidFill>
                  <a:srgbClr val="336699"/>
                </a:solidFill>
              </a:rPr>
              <a:t> input mix?</a:t>
            </a:r>
            <a:endParaRPr lang="en-US" altLang="en-US" b="1" baseline="0" dirty="0" smtClean="0">
              <a:solidFill>
                <a:srgbClr val="336699"/>
              </a:solidFill>
            </a:endParaRPr>
          </a:p>
          <a:p>
            <a:r>
              <a:rPr lang="en-GB" dirty="0" smtClean="0"/>
              <a:t>It depends on the relative costs of labour and capital (w/r)</a:t>
            </a:r>
          </a:p>
          <a:p>
            <a:r>
              <a:rPr lang="en-GB" dirty="0" smtClean="0"/>
              <a:t>We can graph the relationship between factor prices (w/r) and the L/K mix in food (FF) and cloth (CC) production</a:t>
            </a:r>
          </a:p>
        </p:txBody>
      </p:sp>
    </p:spTree>
    <p:extLst>
      <p:ext uri="{BB962C8B-B14F-4D97-AF65-F5344CB8AC3E}">
        <p14:creationId xmlns:p14="http://schemas.microsoft.com/office/powerpoint/2010/main" val="21249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1816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8024" y="1844824"/>
            <a:ext cx="29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baseline="0" dirty="0" smtClean="0">
                <a:solidFill>
                  <a:srgbClr val="336699"/>
                </a:solidFill>
              </a:rPr>
              <a:t>How to choose an</a:t>
            </a:r>
            <a:r>
              <a:rPr lang="en-US" altLang="en-US" b="1" dirty="0" smtClean="0">
                <a:solidFill>
                  <a:srgbClr val="336699"/>
                </a:solidFill>
              </a:rPr>
              <a:t> input mix?</a:t>
            </a:r>
            <a:endParaRPr lang="en-US" altLang="en-US" b="1" baseline="0" dirty="0" smtClean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1816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8024" y="1844824"/>
            <a:ext cx="29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baseline="0" dirty="0" smtClean="0">
                <a:solidFill>
                  <a:srgbClr val="336699"/>
                </a:solidFill>
              </a:rPr>
              <a:t>How to choose an</a:t>
            </a:r>
            <a:r>
              <a:rPr lang="en-US" altLang="en-US" b="1" dirty="0" smtClean="0">
                <a:solidFill>
                  <a:srgbClr val="336699"/>
                </a:solidFill>
              </a:rPr>
              <a:t> input mix?</a:t>
            </a:r>
            <a:endParaRPr lang="en-US" altLang="en-US" b="1" baseline="0" dirty="0" smtClean="0">
              <a:solidFill>
                <a:srgbClr val="336699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372200" y="4725144"/>
            <a:ext cx="86112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454328" y="4292024"/>
            <a:ext cx="100811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Cloth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7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1816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8024" y="1844824"/>
            <a:ext cx="29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baseline="0" dirty="0" smtClean="0">
                <a:solidFill>
                  <a:srgbClr val="336699"/>
                </a:solidFill>
              </a:rPr>
              <a:t>How to choose an</a:t>
            </a:r>
            <a:r>
              <a:rPr lang="en-US" altLang="en-US" b="1" dirty="0" smtClean="0">
                <a:solidFill>
                  <a:srgbClr val="336699"/>
                </a:solidFill>
              </a:rPr>
              <a:t> input mix?</a:t>
            </a:r>
            <a:endParaRPr lang="en-US" altLang="en-US" b="1" baseline="0" dirty="0" smtClean="0">
              <a:solidFill>
                <a:srgbClr val="336699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372200" y="4725144"/>
            <a:ext cx="86112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511948" y="5201580"/>
            <a:ext cx="861120" cy="64807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454328" y="4292024"/>
            <a:ext cx="100811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Cloth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63468" y="5525616"/>
            <a:ext cx="1008112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7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1816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8024" y="1844824"/>
            <a:ext cx="29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baseline="0" dirty="0" smtClean="0">
                <a:solidFill>
                  <a:srgbClr val="336699"/>
                </a:solidFill>
              </a:rPr>
              <a:t>How to choose an</a:t>
            </a:r>
            <a:r>
              <a:rPr lang="en-US" altLang="en-US" b="1" dirty="0" smtClean="0">
                <a:solidFill>
                  <a:srgbClr val="336699"/>
                </a:solidFill>
              </a:rPr>
              <a:t> input mix?</a:t>
            </a:r>
            <a:endParaRPr lang="en-US" altLang="en-US" b="1" baseline="0" dirty="0" smtClean="0">
              <a:solidFill>
                <a:srgbClr val="336699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88024" y="3140968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78962" y="2636912"/>
            <a:ext cx="2716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baseline="0" dirty="0" smtClean="0">
                <a:solidFill>
                  <a:srgbClr val="FF0000"/>
                </a:solidFill>
              </a:rPr>
              <a:t>Downward slope </a:t>
            </a:r>
            <a:r>
              <a:rPr lang="en-US" altLang="en-US" b="1" baseline="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</a:p>
          <a:p>
            <a:r>
              <a:rPr lang="en-US" altLang="en-US" b="1" baseline="0" dirty="0" smtClean="0">
                <a:solidFill>
                  <a:srgbClr val="FF0000"/>
                </a:solidFill>
              </a:rPr>
              <a:t>When wages are low, you choose more workers and less robots </a:t>
            </a:r>
            <a:r>
              <a:rPr lang="en-US" altLang="en-US" b="1" dirty="0" smtClean="0">
                <a:solidFill>
                  <a:srgbClr val="FF0000"/>
                </a:solidFill>
              </a:rPr>
              <a:t>(less L/K)</a:t>
            </a:r>
            <a:endParaRPr lang="en-US" altLang="en-US" b="1" baseline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1816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8024" y="1844824"/>
            <a:ext cx="29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baseline="0" dirty="0" smtClean="0">
                <a:solidFill>
                  <a:srgbClr val="336699"/>
                </a:solidFill>
              </a:rPr>
              <a:t>How to choose an</a:t>
            </a:r>
            <a:r>
              <a:rPr lang="en-US" altLang="en-US" b="1" dirty="0" smtClean="0">
                <a:solidFill>
                  <a:srgbClr val="336699"/>
                </a:solidFill>
              </a:rPr>
              <a:t> input mix?</a:t>
            </a:r>
            <a:endParaRPr lang="en-US" altLang="en-US" b="1" baseline="0" dirty="0" smtClean="0">
              <a:solidFill>
                <a:srgbClr val="3366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4088" y="2420888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CC is shifted out </a:t>
            </a:r>
          </a:p>
          <a:p>
            <a:pPr marL="285750" indent="-285750">
              <a:buFont typeface="Wingdings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for a given w/r, production of cloth uses more labour  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 cloth is </a:t>
            </a:r>
            <a:r>
              <a:rPr lang="en-GB" b="1" dirty="0" smtClean="0">
                <a:sym typeface="Wingdings" panose="05000000000000000000" pitchFamily="2" charset="2"/>
              </a:rPr>
              <a:t>labour-intensive, </a:t>
            </a:r>
            <a:r>
              <a:rPr lang="en-GB" dirty="0" smtClean="0">
                <a:sym typeface="Wingdings" panose="05000000000000000000" pitchFamily="2" charset="2"/>
              </a:rPr>
              <a:t>food is </a:t>
            </a:r>
            <a:r>
              <a:rPr lang="en-GB" b="1" dirty="0" smtClean="0">
                <a:sym typeface="Wingdings" panose="05000000000000000000" pitchFamily="2" charset="2"/>
              </a:rPr>
              <a:t>capital-intensive</a:t>
            </a:r>
            <a:endParaRPr lang="en-GB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79712" y="4077072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w/r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43808" y="4261738"/>
            <a:ext cx="194421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88024" y="4261738"/>
            <a:ext cx="72008" cy="17595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35896" y="4267725"/>
            <a:ext cx="72008" cy="17595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448057" y="6165304"/>
            <a:ext cx="62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L</a:t>
            </a:r>
            <a:r>
              <a:rPr lang="en-GB" baseline="-25000" dirty="0" smtClean="0">
                <a:sym typeface="Wingdings" panose="05000000000000000000" pitchFamily="2" charset="2"/>
              </a:rPr>
              <a:t>F</a:t>
            </a:r>
            <a:r>
              <a:rPr lang="en-GB" dirty="0" smtClean="0">
                <a:sym typeface="Wingdings" panose="05000000000000000000" pitchFamily="2" charset="2"/>
              </a:rPr>
              <a:t>/K</a:t>
            </a:r>
            <a:r>
              <a:rPr lang="en-GB" baseline="-25000" dirty="0" smtClean="0">
                <a:sym typeface="Wingdings" panose="05000000000000000000" pitchFamily="2" charset="2"/>
              </a:rPr>
              <a:t>F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545715" y="6156636"/>
            <a:ext cx="619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ym typeface="Wingdings" panose="05000000000000000000" pitchFamily="2" charset="2"/>
              </a:rPr>
              <a:t>L</a:t>
            </a:r>
            <a:r>
              <a:rPr lang="en-GB" baseline="-25000" dirty="0" err="1" smtClean="0">
                <a:sym typeface="Wingdings" panose="05000000000000000000" pitchFamily="2" charset="2"/>
              </a:rPr>
              <a:t>c</a:t>
            </a:r>
            <a:r>
              <a:rPr lang="en-GB" dirty="0" smtClean="0">
                <a:sym typeface="Wingdings" panose="05000000000000000000" pitchFamily="2" charset="2"/>
              </a:rPr>
              <a:t>/K</a:t>
            </a:r>
            <a:r>
              <a:rPr lang="en-GB" baseline="-25000" dirty="0">
                <a:sym typeface="Wingdings" panose="05000000000000000000" pitchFamily="2" charset="2"/>
              </a:rPr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8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Recap:</a:t>
            </a:r>
          </a:p>
          <a:p>
            <a:r>
              <a:rPr lang="en-GB" dirty="0" smtClean="0"/>
              <a:t>An economy chooses an input mix (L/K) that minimises costs (wages and machine rentals)</a:t>
            </a:r>
          </a:p>
          <a:p>
            <a:pPr lvl="1"/>
            <a:r>
              <a:rPr lang="en-GB" dirty="0" smtClean="0"/>
              <a:t>Relative wages determine the input mix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8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resources (L/K) affect output?</a:t>
            </a:r>
          </a:p>
          <a:p>
            <a:r>
              <a:rPr lang="en-GB" dirty="0" smtClean="0"/>
              <a:t>How different are point Q in countries with different L/K? 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9" descr="fig06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3456384" cy="365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Answer of </a:t>
            </a:r>
            <a:r>
              <a:rPr lang="en-GB" dirty="0" err="1" smtClean="0"/>
              <a:t>Heckscher</a:t>
            </a:r>
            <a:r>
              <a:rPr lang="en-GB" dirty="0" smtClean="0"/>
              <a:t>-Ohlin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While world trade is partly explained by differences in labor productivity, it also reflects differences in countries’ resources</a:t>
            </a:r>
          </a:p>
          <a:p>
            <a:r>
              <a:rPr lang="en-US" altLang="en-US" dirty="0" smtClean="0"/>
              <a:t>Canada export forest products to the US not because lumberjacks are relatively more productive but because Canada has more land per capita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2050" name="Picture 2" descr="http://cdn2.bigcommerce.com/server2000/ff3d7/products/7393/images/7540/canadalumberjack-11040511o__47094.1410640365.1280.1280.jpg?c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096344" cy="49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grpSp>
        <p:nvGrpSpPr>
          <p:cNvPr id="27" name="Group 61"/>
          <p:cNvGrpSpPr>
            <a:grpSpLocks/>
          </p:cNvGrpSpPr>
          <p:nvPr/>
        </p:nvGrpSpPr>
        <p:grpSpPr bwMode="auto">
          <a:xfrm>
            <a:off x="2260600" y="3429000"/>
            <a:ext cx="2311400" cy="2406650"/>
            <a:chOff x="1424" y="2160"/>
            <a:chExt cx="1456" cy="1516"/>
          </a:xfrm>
        </p:grpSpPr>
        <p:sp>
          <p:nvSpPr>
            <p:cNvPr id="28" name="Arc 4"/>
            <p:cNvSpPr>
              <a:spLocks/>
            </p:cNvSpPr>
            <p:nvPr/>
          </p:nvSpPr>
          <p:spPr bwMode="auto">
            <a:xfrm>
              <a:off x="1424" y="2160"/>
              <a:ext cx="1456" cy="15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471" y="2256"/>
              <a:ext cx="3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TT</a:t>
              </a:r>
              <a:r>
                <a:rPr lang="en-US" altLang="en-US" sz="1800" b="1" baseline="30000" dirty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1</a:t>
              </a:r>
              <a:endParaRPr lang="en-US" altLang="en-US" sz="1800" b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1636712" y="1873250"/>
            <a:ext cx="5715000" cy="4603750"/>
            <a:chOff x="1056" y="1180"/>
            <a:chExt cx="3600" cy="2900"/>
          </a:xfrm>
        </p:grpSpPr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056" y="118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food,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F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  <p:grpSp>
          <p:nvGrpSpPr>
            <p:cNvPr id="35" name="Group 55"/>
            <p:cNvGrpSpPr>
              <a:grpSpLocks/>
            </p:cNvGrpSpPr>
            <p:nvPr/>
          </p:nvGrpSpPr>
          <p:grpSpPr bwMode="auto">
            <a:xfrm>
              <a:off x="1440" y="1593"/>
              <a:ext cx="3024" cy="2064"/>
              <a:chOff x="1440" y="1593"/>
              <a:chExt cx="3024" cy="2064"/>
            </a:xfrm>
          </p:grpSpPr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1449" y="1593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1440" y="3652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3792" y="3676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>
                  <a:latin typeface="Arial" charset="0"/>
                </a:rPr>
                <a:t>cloth, </a:t>
              </a:r>
              <a:r>
                <a:rPr lang="en-US" altLang="en-US" sz="1800" b="1" i="1" baseline="0">
                  <a:latin typeface="Arial" charset="0"/>
                </a:rPr>
                <a:t>Q</a:t>
              </a:r>
              <a:r>
                <a:rPr lang="en-US" altLang="en-US" sz="1800" b="1" i="1">
                  <a:latin typeface="Arial" charset="0"/>
                </a:rPr>
                <a:t>C</a:t>
              </a:r>
              <a:endParaRPr lang="en-US" altLang="en-US" sz="1800" b="1" i="1" baseline="0">
                <a:latin typeface="Arial" charset="0"/>
              </a:endParaRPr>
            </a:p>
          </p:txBody>
        </p:sp>
      </p:grpSp>
      <p:grpSp>
        <p:nvGrpSpPr>
          <p:cNvPr id="43" name="Group 62"/>
          <p:cNvGrpSpPr>
            <a:grpSpLocks/>
          </p:cNvGrpSpPr>
          <p:nvPr/>
        </p:nvGrpSpPr>
        <p:grpSpPr bwMode="auto">
          <a:xfrm>
            <a:off x="3913497" y="3009900"/>
            <a:ext cx="3258344" cy="838200"/>
            <a:chOff x="2208" y="2304"/>
            <a:chExt cx="1776" cy="528"/>
          </a:xfrm>
        </p:grpSpPr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2880" y="2304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solidFill>
                    <a:srgbClr val="333399"/>
                  </a:solidFill>
                  <a:latin typeface="Arial" charset="0"/>
                </a:rPr>
                <a:t>Slope = -</a:t>
              </a:r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</a:rPr>
                <a:t>P</a:t>
              </a:r>
              <a:r>
                <a:rPr lang="en-US" altLang="en-US" sz="1800" b="1" i="1" dirty="0">
                  <a:solidFill>
                    <a:srgbClr val="333399"/>
                  </a:solidFill>
                  <a:latin typeface="Arial" charset="0"/>
                </a:rPr>
                <a:t>C</a:t>
              </a:r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</a:rPr>
                <a:t>/P</a:t>
              </a:r>
              <a:r>
                <a:rPr lang="en-US" altLang="en-US" sz="1800" b="1" i="1" dirty="0">
                  <a:solidFill>
                    <a:srgbClr val="333399"/>
                  </a:solidFill>
                  <a:latin typeface="Arial" charset="0"/>
                </a:rPr>
                <a:t>F</a:t>
              </a:r>
              <a:endParaRPr lang="en-US" altLang="en-US" sz="1800" b="1" i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flipH="1">
              <a:off x="2208" y="2496"/>
              <a:ext cx="72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" name="Group 72"/>
          <p:cNvGrpSpPr>
            <a:grpSpLocks/>
          </p:cNvGrpSpPr>
          <p:nvPr/>
        </p:nvGrpSpPr>
        <p:grpSpPr bwMode="auto">
          <a:xfrm>
            <a:off x="1493837" y="4068762"/>
            <a:ext cx="2784475" cy="2270125"/>
            <a:chOff x="342" y="1926"/>
            <a:chExt cx="1754" cy="1430"/>
          </a:xfrm>
        </p:grpSpPr>
        <p:sp>
          <p:nvSpPr>
            <p:cNvPr id="55" name="Oval 18"/>
            <p:cNvSpPr>
              <a:spLocks noChangeArrowheads="1"/>
            </p:cNvSpPr>
            <p:nvPr/>
          </p:nvSpPr>
          <p:spPr bwMode="auto">
            <a:xfrm>
              <a:off x="1854" y="1932"/>
              <a:ext cx="46" cy="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8" name="Group 68"/>
            <p:cNvGrpSpPr>
              <a:grpSpLocks/>
            </p:cNvGrpSpPr>
            <p:nvPr/>
          </p:nvGrpSpPr>
          <p:grpSpPr bwMode="auto">
            <a:xfrm>
              <a:off x="342" y="1926"/>
              <a:ext cx="1754" cy="1430"/>
              <a:chOff x="342" y="1926"/>
              <a:chExt cx="1754" cy="1430"/>
            </a:xfrm>
          </p:grpSpPr>
          <p:grpSp>
            <p:nvGrpSpPr>
              <p:cNvPr id="49" name="Group 67"/>
              <p:cNvGrpSpPr>
                <a:grpSpLocks/>
              </p:cNvGrpSpPr>
              <p:nvPr/>
            </p:nvGrpSpPr>
            <p:grpSpPr bwMode="auto">
              <a:xfrm>
                <a:off x="342" y="1926"/>
                <a:ext cx="1530" cy="1113"/>
                <a:chOff x="342" y="1926"/>
                <a:chExt cx="1530" cy="1113"/>
              </a:xfrm>
            </p:grpSpPr>
            <p:grpSp>
              <p:nvGrpSpPr>
                <p:cNvPr id="51" name="Group 57"/>
                <p:cNvGrpSpPr>
                  <a:grpSpLocks/>
                </p:cNvGrpSpPr>
                <p:nvPr/>
              </p:nvGrpSpPr>
              <p:grpSpPr bwMode="auto">
                <a:xfrm>
                  <a:off x="835" y="1968"/>
                  <a:ext cx="1037" cy="1071"/>
                  <a:chOff x="835" y="1968"/>
                  <a:chExt cx="1037" cy="1071"/>
                </a:xfrm>
              </p:grpSpPr>
              <p:sp>
                <p:nvSpPr>
                  <p:cNvPr id="5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968"/>
                    <a:ext cx="0" cy="107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4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5" y="1968"/>
                    <a:ext cx="103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42" y="1926"/>
                  <a:ext cx="38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en-US" sz="1800" b="1" i="1" baseline="0" dirty="0" smtClean="0">
                      <a:latin typeface="Arial" charset="0"/>
                    </a:rPr>
                    <a:t>Q</a:t>
                  </a:r>
                  <a:r>
                    <a:rPr lang="en-US" altLang="en-US" sz="1800" b="1" baseline="30000" dirty="0" smtClean="0">
                      <a:latin typeface="Arial" charset="0"/>
                    </a:rPr>
                    <a:t>1</a:t>
                  </a:r>
                  <a:r>
                    <a:rPr lang="en-US" altLang="en-US" sz="1800" b="1" i="1" dirty="0" smtClean="0">
                      <a:latin typeface="Arial" charset="0"/>
                    </a:rPr>
                    <a:t>F</a:t>
                  </a:r>
                  <a:endParaRPr lang="en-US" altLang="en-US" sz="1800" b="1" i="1" baseline="0" dirty="0">
                    <a:latin typeface="Arial" charset="0"/>
                  </a:endParaRPr>
                </a:p>
              </p:txBody>
            </p:sp>
          </p:grpSp>
          <p:sp>
            <p:nvSpPr>
              <p:cNvPr id="50" name="Text Box 35"/>
              <p:cNvSpPr txBox="1">
                <a:spLocks noChangeArrowheads="1"/>
              </p:cNvSpPr>
              <p:nvPr/>
            </p:nvSpPr>
            <p:spPr bwMode="auto">
              <a:xfrm>
                <a:off x="1656" y="3125"/>
                <a:ext cx="4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en-US" sz="1800" b="1" i="1" baseline="0" dirty="0" smtClean="0">
                    <a:latin typeface="Arial" charset="0"/>
                  </a:rPr>
                  <a:t>Q</a:t>
                </a:r>
                <a:r>
                  <a:rPr lang="en-US" altLang="en-US" sz="1800" b="1" baseline="30000" dirty="0" smtClean="0">
                    <a:latin typeface="Arial" charset="0"/>
                  </a:rPr>
                  <a:t>1</a:t>
                </a:r>
                <a:r>
                  <a:rPr lang="en-US" altLang="en-US" sz="1800" b="1" i="1" dirty="0" smtClean="0">
                    <a:latin typeface="Arial" charset="0"/>
                  </a:rPr>
                  <a:t>C</a:t>
                </a:r>
                <a:endParaRPr lang="en-US" altLang="en-US" sz="1800" b="1" i="1" baseline="0" dirty="0">
                  <a:latin typeface="Arial" charset="0"/>
                </a:endParaRPr>
              </a:p>
            </p:txBody>
          </p:sp>
        </p:grpSp>
      </p:grpSp>
      <p:cxnSp>
        <p:nvCxnSpPr>
          <p:cNvPr id="72" name="Straight Connector 71"/>
          <p:cNvCxnSpPr/>
          <p:nvPr/>
        </p:nvCxnSpPr>
        <p:spPr>
          <a:xfrm>
            <a:off x="3432968" y="3554085"/>
            <a:ext cx="992188" cy="1107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795711" y="402312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grpSp>
        <p:nvGrpSpPr>
          <p:cNvPr id="27" name="Group 61"/>
          <p:cNvGrpSpPr>
            <a:grpSpLocks/>
          </p:cNvGrpSpPr>
          <p:nvPr/>
        </p:nvGrpSpPr>
        <p:grpSpPr bwMode="auto">
          <a:xfrm>
            <a:off x="2260600" y="3429000"/>
            <a:ext cx="2311400" cy="2406650"/>
            <a:chOff x="1424" y="2160"/>
            <a:chExt cx="1456" cy="1516"/>
          </a:xfrm>
        </p:grpSpPr>
        <p:sp>
          <p:nvSpPr>
            <p:cNvPr id="28" name="Arc 4"/>
            <p:cNvSpPr>
              <a:spLocks/>
            </p:cNvSpPr>
            <p:nvPr/>
          </p:nvSpPr>
          <p:spPr bwMode="auto">
            <a:xfrm>
              <a:off x="1424" y="2160"/>
              <a:ext cx="1456" cy="15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471" y="2256"/>
              <a:ext cx="3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TT</a:t>
              </a:r>
              <a:r>
                <a:rPr lang="en-US" altLang="en-US" sz="1800" b="1" baseline="30000" dirty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1</a:t>
              </a:r>
              <a:endParaRPr lang="en-US" altLang="en-US" sz="1800" b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1636712" y="1873250"/>
            <a:ext cx="5715000" cy="4603750"/>
            <a:chOff x="1056" y="1180"/>
            <a:chExt cx="3600" cy="2900"/>
          </a:xfrm>
        </p:grpSpPr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056" y="118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food,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F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  <p:grpSp>
          <p:nvGrpSpPr>
            <p:cNvPr id="35" name="Group 55"/>
            <p:cNvGrpSpPr>
              <a:grpSpLocks/>
            </p:cNvGrpSpPr>
            <p:nvPr/>
          </p:nvGrpSpPr>
          <p:grpSpPr bwMode="auto">
            <a:xfrm>
              <a:off x="1440" y="1593"/>
              <a:ext cx="3024" cy="2064"/>
              <a:chOff x="1440" y="1593"/>
              <a:chExt cx="3024" cy="2064"/>
            </a:xfrm>
          </p:grpSpPr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1449" y="1593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1440" y="3652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3792" y="3676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>
                  <a:latin typeface="Arial" charset="0"/>
                </a:rPr>
                <a:t>cloth, </a:t>
              </a:r>
              <a:r>
                <a:rPr lang="en-US" altLang="en-US" sz="1800" b="1" i="1" baseline="0">
                  <a:latin typeface="Arial" charset="0"/>
                </a:rPr>
                <a:t>Q</a:t>
              </a:r>
              <a:r>
                <a:rPr lang="en-US" altLang="en-US" sz="1800" b="1" i="1">
                  <a:latin typeface="Arial" charset="0"/>
                </a:rPr>
                <a:t>C</a:t>
              </a:r>
              <a:endParaRPr lang="en-US" altLang="en-US" sz="1800" b="1" i="1" baseline="0">
                <a:latin typeface="Arial" charset="0"/>
              </a:endParaRPr>
            </a:p>
          </p:txBody>
        </p:sp>
      </p:grpSp>
      <p:grpSp>
        <p:nvGrpSpPr>
          <p:cNvPr id="43" name="Group 62"/>
          <p:cNvGrpSpPr>
            <a:grpSpLocks/>
          </p:cNvGrpSpPr>
          <p:nvPr/>
        </p:nvGrpSpPr>
        <p:grpSpPr bwMode="auto">
          <a:xfrm>
            <a:off x="3913497" y="3009900"/>
            <a:ext cx="3258344" cy="838200"/>
            <a:chOff x="2208" y="2304"/>
            <a:chExt cx="1776" cy="528"/>
          </a:xfrm>
        </p:grpSpPr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2880" y="2304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solidFill>
                    <a:srgbClr val="333399"/>
                  </a:solidFill>
                  <a:latin typeface="Arial" charset="0"/>
                </a:rPr>
                <a:t>Slope = -</a:t>
              </a:r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</a:rPr>
                <a:t>P</a:t>
              </a:r>
              <a:r>
                <a:rPr lang="en-US" altLang="en-US" sz="1800" b="1" i="1" dirty="0">
                  <a:solidFill>
                    <a:srgbClr val="333399"/>
                  </a:solidFill>
                  <a:latin typeface="Arial" charset="0"/>
                </a:rPr>
                <a:t>C</a:t>
              </a:r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</a:rPr>
                <a:t>/P</a:t>
              </a:r>
              <a:r>
                <a:rPr lang="en-US" altLang="en-US" sz="1800" b="1" i="1" dirty="0">
                  <a:solidFill>
                    <a:srgbClr val="333399"/>
                  </a:solidFill>
                  <a:latin typeface="Arial" charset="0"/>
                </a:rPr>
                <a:t>F</a:t>
              </a:r>
              <a:endParaRPr lang="en-US" altLang="en-US" sz="1800" b="1" i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flipH="1">
              <a:off x="2208" y="2496"/>
              <a:ext cx="72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" name="Group 72"/>
          <p:cNvGrpSpPr>
            <a:grpSpLocks/>
          </p:cNvGrpSpPr>
          <p:nvPr/>
        </p:nvGrpSpPr>
        <p:grpSpPr bwMode="auto">
          <a:xfrm>
            <a:off x="1493837" y="4068762"/>
            <a:ext cx="2784475" cy="2270125"/>
            <a:chOff x="342" y="1926"/>
            <a:chExt cx="1754" cy="1430"/>
          </a:xfrm>
        </p:grpSpPr>
        <p:sp>
          <p:nvSpPr>
            <p:cNvPr id="55" name="Oval 18"/>
            <p:cNvSpPr>
              <a:spLocks noChangeArrowheads="1"/>
            </p:cNvSpPr>
            <p:nvPr/>
          </p:nvSpPr>
          <p:spPr bwMode="auto">
            <a:xfrm>
              <a:off x="1854" y="1932"/>
              <a:ext cx="46" cy="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8" name="Group 68"/>
            <p:cNvGrpSpPr>
              <a:grpSpLocks/>
            </p:cNvGrpSpPr>
            <p:nvPr/>
          </p:nvGrpSpPr>
          <p:grpSpPr bwMode="auto">
            <a:xfrm>
              <a:off x="342" y="1926"/>
              <a:ext cx="1754" cy="1430"/>
              <a:chOff x="342" y="1926"/>
              <a:chExt cx="1754" cy="1430"/>
            </a:xfrm>
          </p:grpSpPr>
          <p:grpSp>
            <p:nvGrpSpPr>
              <p:cNvPr id="49" name="Group 67"/>
              <p:cNvGrpSpPr>
                <a:grpSpLocks/>
              </p:cNvGrpSpPr>
              <p:nvPr/>
            </p:nvGrpSpPr>
            <p:grpSpPr bwMode="auto">
              <a:xfrm>
                <a:off x="342" y="1926"/>
                <a:ext cx="1530" cy="1113"/>
                <a:chOff x="342" y="1926"/>
                <a:chExt cx="1530" cy="1113"/>
              </a:xfrm>
            </p:grpSpPr>
            <p:grpSp>
              <p:nvGrpSpPr>
                <p:cNvPr id="51" name="Group 57"/>
                <p:cNvGrpSpPr>
                  <a:grpSpLocks/>
                </p:cNvGrpSpPr>
                <p:nvPr/>
              </p:nvGrpSpPr>
              <p:grpSpPr bwMode="auto">
                <a:xfrm>
                  <a:off x="835" y="1968"/>
                  <a:ext cx="1037" cy="1071"/>
                  <a:chOff x="835" y="1968"/>
                  <a:chExt cx="1037" cy="1071"/>
                </a:xfrm>
              </p:grpSpPr>
              <p:sp>
                <p:nvSpPr>
                  <p:cNvPr id="5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968"/>
                    <a:ext cx="0" cy="107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4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5" y="1968"/>
                    <a:ext cx="103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42" y="1926"/>
                  <a:ext cx="38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en-US" sz="1800" b="1" i="1" baseline="0" dirty="0" smtClean="0">
                      <a:latin typeface="Arial" charset="0"/>
                    </a:rPr>
                    <a:t>Q</a:t>
                  </a:r>
                  <a:r>
                    <a:rPr lang="en-US" altLang="en-US" sz="1800" b="1" baseline="30000" dirty="0" smtClean="0">
                      <a:latin typeface="Arial" charset="0"/>
                    </a:rPr>
                    <a:t>1</a:t>
                  </a:r>
                  <a:r>
                    <a:rPr lang="en-US" altLang="en-US" sz="1800" b="1" i="1" dirty="0" smtClean="0">
                      <a:latin typeface="Arial" charset="0"/>
                    </a:rPr>
                    <a:t>F</a:t>
                  </a:r>
                  <a:endParaRPr lang="en-US" altLang="en-US" sz="1800" b="1" i="1" baseline="0" dirty="0">
                    <a:latin typeface="Arial" charset="0"/>
                  </a:endParaRPr>
                </a:p>
              </p:txBody>
            </p:sp>
          </p:grpSp>
          <p:sp>
            <p:nvSpPr>
              <p:cNvPr id="50" name="Text Box 35"/>
              <p:cNvSpPr txBox="1">
                <a:spLocks noChangeArrowheads="1"/>
              </p:cNvSpPr>
              <p:nvPr/>
            </p:nvSpPr>
            <p:spPr bwMode="auto">
              <a:xfrm>
                <a:off x="1656" y="3125"/>
                <a:ext cx="4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en-US" sz="1800" b="1" i="1" baseline="0" dirty="0" smtClean="0">
                    <a:latin typeface="Arial" charset="0"/>
                  </a:rPr>
                  <a:t>Q</a:t>
                </a:r>
                <a:r>
                  <a:rPr lang="en-US" altLang="en-US" sz="1800" b="1" baseline="30000" dirty="0" smtClean="0">
                    <a:latin typeface="Arial" charset="0"/>
                  </a:rPr>
                  <a:t>1</a:t>
                </a:r>
                <a:r>
                  <a:rPr lang="en-US" altLang="en-US" sz="1800" b="1" i="1" dirty="0" smtClean="0">
                    <a:latin typeface="Arial" charset="0"/>
                  </a:rPr>
                  <a:t>C</a:t>
                </a:r>
                <a:endParaRPr lang="en-US" altLang="en-US" sz="1800" b="1" i="1" baseline="0" dirty="0">
                  <a:latin typeface="Arial" charset="0"/>
                </a:endParaRPr>
              </a:p>
            </p:txBody>
          </p:sp>
        </p:grpSp>
      </p:grpSp>
      <p:cxnSp>
        <p:nvCxnSpPr>
          <p:cNvPr id="72" name="Straight Connector 71"/>
          <p:cNvCxnSpPr/>
          <p:nvPr/>
        </p:nvCxnSpPr>
        <p:spPr>
          <a:xfrm>
            <a:off x="3432968" y="3554085"/>
            <a:ext cx="992188" cy="1107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795711" y="402312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425156" y="1593760"/>
            <a:ext cx="2121288" cy="646331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What if the country had more workers?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6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grpSp>
        <p:nvGrpSpPr>
          <p:cNvPr id="27" name="Group 61"/>
          <p:cNvGrpSpPr>
            <a:grpSpLocks/>
          </p:cNvGrpSpPr>
          <p:nvPr/>
        </p:nvGrpSpPr>
        <p:grpSpPr bwMode="auto">
          <a:xfrm>
            <a:off x="2260600" y="3429000"/>
            <a:ext cx="2311400" cy="2406650"/>
            <a:chOff x="1424" y="2160"/>
            <a:chExt cx="1456" cy="1516"/>
          </a:xfrm>
        </p:grpSpPr>
        <p:sp>
          <p:nvSpPr>
            <p:cNvPr id="28" name="Arc 4"/>
            <p:cNvSpPr>
              <a:spLocks/>
            </p:cNvSpPr>
            <p:nvPr/>
          </p:nvSpPr>
          <p:spPr bwMode="auto">
            <a:xfrm>
              <a:off x="1424" y="2160"/>
              <a:ext cx="1456" cy="15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471" y="2256"/>
              <a:ext cx="3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TT</a:t>
              </a:r>
              <a:r>
                <a:rPr lang="en-US" altLang="en-US" sz="1800" b="1" baseline="30000" dirty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1</a:t>
              </a:r>
              <a:endParaRPr lang="en-US" altLang="en-US" sz="1800" b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2286000" y="2971800"/>
            <a:ext cx="4333876" cy="2863850"/>
            <a:chOff x="1440" y="1776"/>
            <a:chExt cx="2730" cy="1804"/>
          </a:xfrm>
        </p:grpSpPr>
        <p:sp>
          <p:nvSpPr>
            <p:cNvPr id="31" name="Arc 7"/>
            <p:cNvSpPr>
              <a:spLocks/>
            </p:cNvSpPr>
            <p:nvPr/>
          </p:nvSpPr>
          <p:spPr bwMode="auto">
            <a:xfrm>
              <a:off x="1440" y="1776"/>
              <a:ext cx="2730" cy="18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550" y="1815"/>
              <a:ext cx="3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TT</a:t>
              </a:r>
              <a:r>
                <a:rPr lang="en-US" altLang="en-US" sz="1800" b="1" baseline="30000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2</a:t>
              </a:r>
              <a:endParaRPr lang="en-US" altLang="en-US" sz="1800" b="1" baseline="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1636712" y="1873250"/>
            <a:ext cx="5715000" cy="4603750"/>
            <a:chOff x="1056" y="1180"/>
            <a:chExt cx="3600" cy="2900"/>
          </a:xfrm>
        </p:grpSpPr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056" y="118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food,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F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  <p:grpSp>
          <p:nvGrpSpPr>
            <p:cNvPr id="35" name="Group 55"/>
            <p:cNvGrpSpPr>
              <a:grpSpLocks/>
            </p:cNvGrpSpPr>
            <p:nvPr/>
          </p:nvGrpSpPr>
          <p:grpSpPr bwMode="auto">
            <a:xfrm>
              <a:off x="1440" y="1593"/>
              <a:ext cx="3024" cy="2064"/>
              <a:chOff x="1440" y="1593"/>
              <a:chExt cx="3024" cy="2064"/>
            </a:xfrm>
          </p:grpSpPr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1449" y="1593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1440" y="3652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3792" y="3676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>
                  <a:latin typeface="Arial" charset="0"/>
                </a:rPr>
                <a:t>cloth, </a:t>
              </a:r>
              <a:r>
                <a:rPr lang="en-US" altLang="en-US" sz="1800" b="1" i="1" baseline="0">
                  <a:latin typeface="Arial" charset="0"/>
                </a:rPr>
                <a:t>Q</a:t>
              </a:r>
              <a:r>
                <a:rPr lang="en-US" altLang="en-US" sz="1800" b="1" i="1">
                  <a:latin typeface="Arial" charset="0"/>
                </a:rPr>
                <a:t>C</a:t>
              </a:r>
              <a:endParaRPr lang="en-US" altLang="en-US" sz="1800" b="1" i="1" baseline="0">
                <a:latin typeface="Arial" charset="0"/>
              </a:endParaRPr>
            </a:p>
          </p:txBody>
        </p:sp>
      </p:grpSp>
      <p:grpSp>
        <p:nvGrpSpPr>
          <p:cNvPr id="43" name="Group 62"/>
          <p:cNvGrpSpPr>
            <a:grpSpLocks/>
          </p:cNvGrpSpPr>
          <p:nvPr/>
        </p:nvGrpSpPr>
        <p:grpSpPr bwMode="auto">
          <a:xfrm>
            <a:off x="3913497" y="3009900"/>
            <a:ext cx="3258344" cy="838200"/>
            <a:chOff x="2208" y="2304"/>
            <a:chExt cx="1776" cy="528"/>
          </a:xfrm>
        </p:grpSpPr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2880" y="2304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solidFill>
                    <a:srgbClr val="333399"/>
                  </a:solidFill>
                  <a:latin typeface="Arial" charset="0"/>
                </a:rPr>
                <a:t>Slope = -</a:t>
              </a:r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</a:rPr>
                <a:t>P</a:t>
              </a:r>
              <a:r>
                <a:rPr lang="en-US" altLang="en-US" sz="1800" b="1" i="1" dirty="0">
                  <a:solidFill>
                    <a:srgbClr val="333399"/>
                  </a:solidFill>
                  <a:latin typeface="Arial" charset="0"/>
                </a:rPr>
                <a:t>C</a:t>
              </a:r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</a:rPr>
                <a:t>/P</a:t>
              </a:r>
              <a:r>
                <a:rPr lang="en-US" altLang="en-US" sz="1800" b="1" i="1" dirty="0">
                  <a:solidFill>
                    <a:srgbClr val="333399"/>
                  </a:solidFill>
                  <a:latin typeface="Arial" charset="0"/>
                </a:rPr>
                <a:t>F</a:t>
              </a:r>
              <a:endParaRPr lang="en-US" altLang="en-US" sz="1800" b="1" i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flipH="1">
              <a:off x="2208" y="2496"/>
              <a:ext cx="72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" name="Group 72"/>
          <p:cNvGrpSpPr>
            <a:grpSpLocks/>
          </p:cNvGrpSpPr>
          <p:nvPr/>
        </p:nvGrpSpPr>
        <p:grpSpPr bwMode="auto">
          <a:xfrm>
            <a:off x="1493837" y="4022725"/>
            <a:ext cx="2784475" cy="2316163"/>
            <a:chOff x="342" y="1897"/>
            <a:chExt cx="1754" cy="1459"/>
          </a:xfrm>
        </p:grpSpPr>
        <p:sp>
          <p:nvSpPr>
            <p:cNvPr id="55" name="Oval 18"/>
            <p:cNvSpPr>
              <a:spLocks noChangeArrowheads="1"/>
            </p:cNvSpPr>
            <p:nvPr/>
          </p:nvSpPr>
          <p:spPr bwMode="auto">
            <a:xfrm>
              <a:off x="1854" y="1932"/>
              <a:ext cx="46" cy="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8" name="Group 68"/>
            <p:cNvGrpSpPr>
              <a:grpSpLocks/>
            </p:cNvGrpSpPr>
            <p:nvPr/>
          </p:nvGrpSpPr>
          <p:grpSpPr bwMode="auto">
            <a:xfrm>
              <a:off x="342" y="1897"/>
              <a:ext cx="1754" cy="1459"/>
              <a:chOff x="342" y="1897"/>
              <a:chExt cx="1754" cy="1459"/>
            </a:xfrm>
          </p:grpSpPr>
          <p:grpSp>
            <p:nvGrpSpPr>
              <p:cNvPr id="49" name="Group 67"/>
              <p:cNvGrpSpPr>
                <a:grpSpLocks/>
              </p:cNvGrpSpPr>
              <p:nvPr/>
            </p:nvGrpSpPr>
            <p:grpSpPr bwMode="auto">
              <a:xfrm>
                <a:off x="342" y="1897"/>
                <a:ext cx="1530" cy="1142"/>
                <a:chOff x="342" y="1897"/>
                <a:chExt cx="1530" cy="1142"/>
              </a:xfrm>
            </p:grpSpPr>
            <p:grpSp>
              <p:nvGrpSpPr>
                <p:cNvPr id="51" name="Group 57"/>
                <p:cNvGrpSpPr>
                  <a:grpSpLocks/>
                </p:cNvGrpSpPr>
                <p:nvPr/>
              </p:nvGrpSpPr>
              <p:grpSpPr bwMode="auto">
                <a:xfrm>
                  <a:off x="835" y="1968"/>
                  <a:ext cx="1037" cy="1071"/>
                  <a:chOff x="835" y="1968"/>
                  <a:chExt cx="1037" cy="1071"/>
                </a:xfrm>
              </p:grpSpPr>
              <p:sp>
                <p:nvSpPr>
                  <p:cNvPr id="5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968"/>
                    <a:ext cx="0" cy="107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4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5" y="1968"/>
                    <a:ext cx="103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42" y="1897"/>
                  <a:ext cx="38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en-US" sz="1800" b="1" i="1" baseline="0" dirty="0" smtClean="0">
                      <a:latin typeface="Arial" charset="0"/>
                    </a:rPr>
                    <a:t>Q</a:t>
                  </a:r>
                  <a:r>
                    <a:rPr lang="en-US" altLang="en-US" sz="1800" b="1" baseline="30000" dirty="0" smtClean="0">
                      <a:latin typeface="Arial" charset="0"/>
                    </a:rPr>
                    <a:t>1</a:t>
                  </a:r>
                  <a:r>
                    <a:rPr lang="en-US" altLang="en-US" sz="1800" b="1" i="1" dirty="0" smtClean="0">
                      <a:latin typeface="Arial" charset="0"/>
                    </a:rPr>
                    <a:t>F</a:t>
                  </a:r>
                  <a:endParaRPr lang="en-US" altLang="en-US" sz="1800" b="1" i="1" baseline="0" dirty="0">
                    <a:latin typeface="Arial" charset="0"/>
                  </a:endParaRPr>
                </a:p>
              </p:txBody>
            </p:sp>
          </p:grpSp>
          <p:sp>
            <p:nvSpPr>
              <p:cNvPr id="50" name="Text Box 35"/>
              <p:cNvSpPr txBox="1">
                <a:spLocks noChangeArrowheads="1"/>
              </p:cNvSpPr>
              <p:nvPr/>
            </p:nvSpPr>
            <p:spPr bwMode="auto">
              <a:xfrm>
                <a:off x="1656" y="3125"/>
                <a:ext cx="4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en-US" sz="1800" b="1" i="1" baseline="0" dirty="0" smtClean="0">
                    <a:latin typeface="Arial" charset="0"/>
                  </a:rPr>
                  <a:t>Q</a:t>
                </a:r>
                <a:r>
                  <a:rPr lang="en-US" altLang="en-US" sz="1800" b="1" baseline="30000" dirty="0" smtClean="0">
                    <a:latin typeface="Arial" charset="0"/>
                  </a:rPr>
                  <a:t>1</a:t>
                </a:r>
                <a:r>
                  <a:rPr lang="en-US" altLang="en-US" sz="1800" b="1" i="1" dirty="0" smtClean="0">
                    <a:latin typeface="Arial" charset="0"/>
                  </a:rPr>
                  <a:t>C</a:t>
                </a:r>
                <a:endParaRPr lang="en-US" altLang="en-US" sz="1800" b="1" i="1" baseline="0" dirty="0">
                  <a:latin typeface="Arial" charset="0"/>
                </a:endParaRPr>
              </a:p>
            </p:txBody>
          </p:sp>
        </p:grpSp>
      </p:grpSp>
      <p:cxnSp>
        <p:nvCxnSpPr>
          <p:cNvPr id="72" name="Straight Connector 71"/>
          <p:cNvCxnSpPr/>
          <p:nvPr/>
        </p:nvCxnSpPr>
        <p:spPr>
          <a:xfrm>
            <a:off x="3432968" y="3554085"/>
            <a:ext cx="992188" cy="1107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795711" y="402312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689438" y="1819997"/>
            <a:ext cx="1455848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/>
              <a:t>L/K increases</a:t>
            </a:r>
          </a:p>
          <a:p>
            <a:r>
              <a:rPr lang="en-GB" dirty="0" smtClean="0"/>
              <a:t>PPF shifts out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67944" y="2528888"/>
            <a:ext cx="504056" cy="4429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6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grpSp>
        <p:nvGrpSpPr>
          <p:cNvPr id="27" name="Group 61"/>
          <p:cNvGrpSpPr>
            <a:grpSpLocks/>
          </p:cNvGrpSpPr>
          <p:nvPr/>
        </p:nvGrpSpPr>
        <p:grpSpPr bwMode="auto">
          <a:xfrm>
            <a:off x="2260600" y="3429000"/>
            <a:ext cx="2311400" cy="2406650"/>
            <a:chOff x="1424" y="2160"/>
            <a:chExt cx="1456" cy="1516"/>
          </a:xfrm>
        </p:grpSpPr>
        <p:sp>
          <p:nvSpPr>
            <p:cNvPr id="28" name="Arc 4"/>
            <p:cNvSpPr>
              <a:spLocks/>
            </p:cNvSpPr>
            <p:nvPr/>
          </p:nvSpPr>
          <p:spPr bwMode="auto">
            <a:xfrm>
              <a:off x="1424" y="2160"/>
              <a:ext cx="1456" cy="15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471" y="2256"/>
              <a:ext cx="3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TT</a:t>
              </a:r>
              <a:r>
                <a:rPr lang="en-US" altLang="en-US" sz="1800" b="1" baseline="30000" dirty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1</a:t>
              </a:r>
              <a:endParaRPr lang="en-US" altLang="en-US" sz="1800" b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2286000" y="2971800"/>
            <a:ext cx="4333876" cy="2863850"/>
            <a:chOff x="1440" y="1776"/>
            <a:chExt cx="2730" cy="1804"/>
          </a:xfrm>
        </p:grpSpPr>
        <p:sp>
          <p:nvSpPr>
            <p:cNvPr id="31" name="Arc 7"/>
            <p:cNvSpPr>
              <a:spLocks/>
            </p:cNvSpPr>
            <p:nvPr/>
          </p:nvSpPr>
          <p:spPr bwMode="auto">
            <a:xfrm>
              <a:off x="1440" y="1776"/>
              <a:ext cx="2730" cy="18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550" y="1815"/>
              <a:ext cx="3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TT</a:t>
              </a:r>
              <a:r>
                <a:rPr lang="en-US" altLang="en-US" sz="1800" b="1" baseline="30000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2</a:t>
              </a:r>
              <a:endParaRPr lang="en-US" altLang="en-US" sz="1800" b="1" baseline="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1636712" y="1873250"/>
            <a:ext cx="5715000" cy="4603750"/>
            <a:chOff x="1056" y="1180"/>
            <a:chExt cx="3600" cy="2900"/>
          </a:xfrm>
        </p:grpSpPr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056" y="118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food,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F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  <p:grpSp>
          <p:nvGrpSpPr>
            <p:cNvPr id="35" name="Group 55"/>
            <p:cNvGrpSpPr>
              <a:grpSpLocks/>
            </p:cNvGrpSpPr>
            <p:nvPr/>
          </p:nvGrpSpPr>
          <p:grpSpPr bwMode="auto">
            <a:xfrm>
              <a:off x="1440" y="1593"/>
              <a:ext cx="3024" cy="2064"/>
              <a:chOff x="1440" y="1593"/>
              <a:chExt cx="3024" cy="2064"/>
            </a:xfrm>
          </p:grpSpPr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1449" y="1593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1440" y="3652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3792" y="3676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>
                  <a:latin typeface="Arial" charset="0"/>
                </a:rPr>
                <a:t>cloth, </a:t>
              </a:r>
              <a:r>
                <a:rPr lang="en-US" altLang="en-US" sz="1800" b="1" i="1" baseline="0">
                  <a:latin typeface="Arial" charset="0"/>
                </a:rPr>
                <a:t>Q</a:t>
              </a:r>
              <a:r>
                <a:rPr lang="en-US" altLang="en-US" sz="1800" b="1" i="1">
                  <a:latin typeface="Arial" charset="0"/>
                </a:rPr>
                <a:t>C</a:t>
              </a:r>
              <a:endParaRPr lang="en-US" altLang="en-US" sz="1800" b="1" i="1" baseline="0">
                <a:latin typeface="Arial" charset="0"/>
              </a:endParaRPr>
            </a:p>
          </p:txBody>
        </p:sp>
      </p:grpSp>
      <p:grpSp>
        <p:nvGrpSpPr>
          <p:cNvPr id="43" name="Group 62"/>
          <p:cNvGrpSpPr>
            <a:grpSpLocks/>
          </p:cNvGrpSpPr>
          <p:nvPr/>
        </p:nvGrpSpPr>
        <p:grpSpPr bwMode="auto">
          <a:xfrm>
            <a:off x="3913497" y="3009900"/>
            <a:ext cx="3258344" cy="838200"/>
            <a:chOff x="2208" y="2304"/>
            <a:chExt cx="1776" cy="528"/>
          </a:xfrm>
        </p:grpSpPr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2880" y="2304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solidFill>
                    <a:srgbClr val="333399"/>
                  </a:solidFill>
                  <a:latin typeface="Arial" charset="0"/>
                </a:rPr>
                <a:t>Slope = -</a:t>
              </a:r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</a:rPr>
                <a:t>P</a:t>
              </a:r>
              <a:r>
                <a:rPr lang="en-US" altLang="en-US" sz="1800" b="1" i="1" dirty="0">
                  <a:solidFill>
                    <a:srgbClr val="333399"/>
                  </a:solidFill>
                  <a:latin typeface="Arial" charset="0"/>
                </a:rPr>
                <a:t>C</a:t>
              </a:r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</a:rPr>
                <a:t>/P</a:t>
              </a:r>
              <a:r>
                <a:rPr lang="en-US" altLang="en-US" sz="1800" b="1" i="1" dirty="0">
                  <a:solidFill>
                    <a:srgbClr val="333399"/>
                  </a:solidFill>
                  <a:latin typeface="Arial" charset="0"/>
                </a:rPr>
                <a:t>F</a:t>
              </a:r>
              <a:endParaRPr lang="en-US" altLang="en-US" sz="1800" b="1" i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flipH="1">
              <a:off x="2208" y="2496"/>
              <a:ext cx="72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" name="Group 72"/>
          <p:cNvGrpSpPr>
            <a:grpSpLocks/>
          </p:cNvGrpSpPr>
          <p:nvPr/>
        </p:nvGrpSpPr>
        <p:grpSpPr bwMode="auto">
          <a:xfrm>
            <a:off x="1493837" y="4022725"/>
            <a:ext cx="2784475" cy="2316163"/>
            <a:chOff x="342" y="1897"/>
            <a:chExt cx="1754" cy="1459"/>
          </a:xfrm>
        </p:grpSpPr>
        <p:sp>
          <p:nvSpPr>
            <p:cNvPr id="55" name="Oval 18"/>
            <p:cNvSpPr>
              <a:spLocks noChangeArrowheads="1"/>
            </p:cNvSpPr>
            <p:nvPr/>
          </p:nvSpPr>
          <p:spPr bwMode="auto">
            <a:xfrm>
              <a:off x="1854" y="1932"/>
              <a:ext cx="46" cy="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8" name="Group 68"/>
            <p:cNvGrpSpPr>
              <a:grpSpLocks/>
            </p:cNvGrpSpPr>
            <p:nvPr/>
          </p:nvGrpSpPr>
          <p:grpSpPr bwMode="auto">
            <a:xfrm>
              <a:off x="342" y="1897"/>
              <a:ext cx="1754" cy="1459"/>
              <a:chOff x="342" y="1897"/>
              <a:chExt cx="1754" cy="1459"/>
            </a:xfrm>
          </p:grpSpPr>
          <p:grpSp>
            <p:nvGrpSpPr>
              <p:cNvPr id="49" name="Group 67"/>
              <p:cNvGrpSpPr>
                <a:grpSpLocks/>
              </p:cNvGrpSpPr>
              <p:nvPr/>
            </p:nvGrpSpPr>
            <p:grpSpPr bwMode="auto">
              <a:xfrm>
                <a:off x="342" y="1897"/>
                <a:ext cx="1530" cy="1142"/>
                <a:chOff x="342" y="1897"/>
                <a:chExt cx="1530" cy="1142"/>
              </a:xfrm>
            </p:grpSpPr>
            <p:grpSp>
              <p:nvGrpSpPr>
                <p:cNvPr id="51" name="Group 57"/>
                <p:cNvGrpSpPr>
                  <a:grpSpLocks/>
                </p:cNvGrpSpPr>
                <p:nvPr/>
              </p:nvGrpSpPr>
              <p:grpSpPr bwMode="auto">
                <a:xfrm>
                  <a:off x="835" y="1968"/>
                  <a:ext cx="1037" cy="1071"/>
                  <a:chOff x="835" y="1968"/>
                  <a:chExt cx="1037" cy="1071"/>
                </a:xfrm>
              </p:grpSpPr>
              <p:sp>
                <p:nvSpPr>
                  <p:cNvPr id="5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968"/>
                    <a:ext cx="0" cy="107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4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5" y="1968"/>
                    <a:ext cx="103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42" y="1897"/>
                  <a:ext cx="38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en-US" sz="1800" b="1" i="1" baseline="0" dirty="0" smtClean="0">
                      <a:latin typeface="Arial" charset="0"/>
                    </a:rPr>
                    <a:t>Q</a:t>
                  </a:r>
                  <a:r>
                    <a:rPr lang="en-US" altLang="en-US" sz="1800" b="1" baseline="30000" dirty="0" smtClean="0">
                      <a:latin typeface="Arial" charset="0"/>
                    </a:rPr>
                    <a:t>1</a:t>
                  </a:r>
                  <a:r>
                    <a:rPr lang="en-US" altLang="en-US" sz="1800" b="1" i="1" dirty="0" smtClean="0">
                      <a:latin typeface="Arial" charset="0"/>
                    </a:rPr>
                    <a:t>F</a:t>
                  </a:r>
                  <a:endParaRPr lang="en-US" altLang="en-US" sz="1800" b="1" i="1" baseline="0" dirty="0">
                    <a:latin typeface="Arial" charset="0"/>
                  </a:endParaRPr>
                </a:p>
              </p:txBody>
            </p:sp>
          </p:grpSp>
          <p:sp>
            <p:nvSpPr>
              <p:cNvPr id="50" name="Text Box 35"/>
              <p:cNvSpPr txBox="1">
                <a:spLocks noChangeArrowheads="1"/>
              </p:cNvSpPr>
              <p:nvPr/>
            </p:nvSpPr>
            <p:spPr bwMode="auto">
              <a:xfrm>
                <a:off x="1656" y="3125"/>
                <a:ext cx="4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en-US" sz="1800" b="1" i="1" baseline="0" dirty="0" smtClean="0">
                    <a:latin typeface="Arial" charset="0"/>
                  </a:rPr>
                  <a:t>Q</a:t>
                </a:r>
                <a:r>
                  <a:rPr lang="en-US" altLang="en-US" sz="1800" b="1" baseline="30000" dirty="0" smtClean="0">
                    <a:latin typeface="Arial" charset="0"/>
                  </a:rPr>
                  <a:t>1</a:t>
                </a:r>
                <a:r>
                  <a:rPr lang="en-US" altLang="en-US" sz="1800" b="1" i="1" dirty="0" smtClean="0">
                    <a:latin typeface="Arial" charset="0"/>
                  </a:rPr>
                  <a:t>C</a:t>
                </a:r>
                <a:endParaRPr lang="en-US" altLang="en-US" sz="1800" b="1" i="1" baseline="0" dirty="0">
                  <a:latin typeface="Arial" charset="0"/>
                </a:endParaRPr>
              </a:p>
            </p:txBody>
          </p:sp>
        </p:grpSp>
      </p:grpSp>
      <p:cxnSp>
        <p:nvCxnSpPr>
          <p:cNvPr id="72" name="Straight Connector 71"/>
          <p:cNvCxnSpPr/>
          <p:nvPr/>
        </p:nvCxnSpPr>
        <p:spPr>
          <a:xfrm>
            <a:off x="3432968" y="3554085"/>
            <a:ext cx="992188" cy="1107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795711" y="402312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689438" y="1819997"/>
            <a:ext cx="1455848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/>
              <a:t>L/K increases</a:t>
            </a:r>
          </a:p>
          <a:p>
            <a:r>
              <a:rPr lang="en-GB" dirty="0" smtClean="0"/>
              <a:t>PPF shifts out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67944" y="2528888"/>
            <a:ext cx="504056" cy="4429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00192" y="198884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840016" y="1681496"/>
            <a:ext cx="2121288" cy="1200329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To understand this shift, go back to how resource constraints are graphed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9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grpSp>
        <p:nvGrpSpPr>
          <p:cNvPr id="27" name="Group 61"/>
          <p:cNvGrpSpPr>
            <a:grpSpLocks/>
          </p:cNvGrpSpPr>
          <p:nvPr/>
        </p:nvGrpSpPr>
        <p:grpSpPr bwMode="auto">
          <a:xfrm>
            <a:off x="2260600" y="3429000"/>
            <a:ext cx="2311400" cy="2406650"/>
            <a:chOff x="1424" y="2160"/>
            <a:chExt cx="1456" cy="1516"/>
          </a:xfrm>
        </p:grpSpPr>
        <p:sp>
          <p:nvSpPr>
            <p:cNvPr id="28" name="Arc 4"/>
            <p:cNvSpPr>
              <a:spLocks/>
            </p:cNvSpPr>
            <p:nvPr/>
          </p:nvSpPr>
          <p:spPr bwMode="auto">
            <a:xfrm>
              <a:off x="1424" y="2160"/>
              <a:ext cx="1456" cy="15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471" y="2256"/>
              <a:ext cx="3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TT</a:t>
              </a:r>
              <a:r>
                <a:rPr lang="en-US" altLang="en-US" sz="1800" b="1" baseline="30000" dirty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1</a:t>
              </a:r>
              <a:endParaRPr lang="en-US" altLang="en-US" sz="1800" b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2286000" y="2971800"/>
            <a:ext cx="4333876" cy="2863850"/>
            <a:chOff x="1440" y="1776"/>
            <a:chExt cx="2730" cy="1804"/>
          </a:xfrm>
        </p:grpSpPr>
        <p:sp>
          <p:nvSpPr>
            <p:cNvPr id="31" name="Arc 7"/>
            <p:cNvSpPr>
              <a:spLocks/>
            </p:cNvSpPr>
            <p:nvPr/>
          </p:nvSpPr>
          <p:spPr bwMode="auto">
            <a:xfrm>
              <a:off x="1440" y="1776"/>
              <a:ext cx="2730" cy="18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550" y="1815"/>
              <a:ext cx="3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TT</a:t>
              </a:r>
              <a:r>
                <a:rPr lang="en-US" altLang="en-US" sz="1800" b="1" baseline="30000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2</a:t>
              </a:r>
              <a:endParaRPr lang="en-US" altLang="en-US" sz="1800" b="1" baseline="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1636712" y="1873250"/>
            <a:ext cx="5715000" cy="4603750"/>
            <a:chOff x="1056" y="1180"/>
            <a:chExt cx="3600" cy="2900"/>
          </a:xfrm>
        </p:grpSpPr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056" y="118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food,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F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  <p:grpSp>
          <p:nvGrpSpPr>
            <p:cNvPr id="35" name="Group 55"/>
            <p:cNvGrpSpPr>
              <a:grpSpLocks/>
            </p:cNvGrpSpPr>
            <p:nvPr/>
          </p:nvGrpSpPr>
          <p:grpSpPr bwMode="auto">
            <a:xfrm>
              <a:off x="1440" y="1593"/>
              <a:ext cx="3024" cy="2064"/>
              <a:chOff x="1440" y="1593"/>
              <a:chExt cx="3024" cy="2064"/>
            </a:xfrm>
          </p:grpSpPr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1449" y="1593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1440" y="3652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3792" y="3676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>
                  <a:latin typeface="Arial" charset="0"/>
                </a:rPr>
                <a:t>cloth, </a:t>
              </a:r>
              <a:r>
                <a:rPr lang="en-US" altLang="en-US" sz="1800" b="1" i="1" baseline="0">
                  <a:latin typeface="Arial" charset="0"/>
                </a:rPr>
                <a:t>Q</a:t>
              </a:r>
              <a:r>
                <a:rPr lang="en-US" altLang="en-US" sz="1800" b="1" i="1">
                  <a:latin typeface="Arial" charset="0"/>
                </a:rPr>
                <a:t>C</a:t>
              </a:r>
              <a:endParaRPr lang="en-US" altLang="en-US" sz="1800" b="1" i="1" baseline="0">
                <a:latin typeface="Arial" charset="0"/>
              </a:endParaRPr>
            </a:p>
          </p:txBody>
        </p:sp>
      </p:grpSp>
      <p:grpSp>
        <p:nvGrpSpPr>
          <p:cNvPr id="43" name="Group 62"/>
          <p:cNvGrpSpPr>
            <a:grpSpLocks/>
          </p:cNvGrpSpPr>
          <p:nvPr/>
        </p:nvGrpSpPr>
        <p:grpSpPr bwMode="auto">
          <a:xfrm>
            <a:off x="3913497" y="3009900"/>
            <a:ext cx="3258344" cy="838200"/>
            <a:chOff x="2208" y="2304"/>
            <a:chExt cx="1776" cy="528"/>
          </a:xfrm>
        </p:grpSpPr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2880" y="2304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solidFill>
                    <a:srgbClr val="333399"/>
                  </a:solidFill>
                  <a:latin typeface="Arial" charset="0"/>
                </a:rPr>
                <a:t>Slope = -</a:t>
              </a:r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</a:rPr>
                <a:t>P</a:t>
              </a:r>
              <a:r>
                <a:rPr lang="en-US" altLang="en-US" sz="1800" b="1" i="1" dirty="0">
                  <a:solidFill>
                    <a:srgbClr val="333399"/>
                  </a:solidFill>
                  <a:latin typeface="Arial" charset="0"/>
                </a:rPr>
                <a:t>C</a:t>
              </a:r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</a:rPr>
                <a:t>/P</a:t>
              </a:r>
              <a:r>
                <a:rPr lang="en-US" altLang="en-US" sz="1800" b="1" i="1" dirty="0">
                  <a:solidFill>
                    <a:srgbClr val="333399"/>
                  </a:solidFill>
                  <a:latin typeface="Arial" charset="0"/>
                </a:rPr>
                <a:t>F</a:t>
              </a:r>
              <a:endParaRPr lang="en-US" altLang="en-US" sz="1800" b="1" i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flipH="1">
              <a:off x="2208" y="2496"/>
              <a:ext cx="72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" name="Group 72"/>
          <p:cNvGrpSpPr>
            <a:grpSpLocks/>
          </p:cNvGrpSpPr>
          <p:nvPr/>
        </p:nvGrpSpPr>
        <p:grpSpPr bwMode="auto">
          <a:xfrm>
            <a:off x="1493837" y="4022725"/>
            <a:ext cx="2784475" cy="2316163"/>
            <a:chOff x="342" y="1897"/>
            <a:chExt cx="1754" cy="1459"/>
          </a:xfrm>
        </p:grpSpPr>
        <p:sp>
          <p:nvSpPr>
            <p:cNvPr id="55" name="Oval 18"/>
            <p:cNvSpPr>
              <a:spLocks noChangeArrowheads="1"/>
            </p:cNvSpPr>
            <p:nvPr/>
          </p:nvSpPr>
          <p:spPr bwMode="auto">
            <a:xfrm>
              <a:off x="1854" y="1932"/>
              <a:ext cx="46" cy="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8" name="Group 68"/>
            <p:cNvGrpSpPr>
              <a:grpSpLocks/>
            </p:cNvGrpSpPr>
            <p:nvPr/>
          </p:nvGrpSpPr>
          <p:grpSpPr bwMode="auto">
            <a:xfrm>
              <a:off x="342" y="1897"/>
              <a:ext cx="1754" cy="1459"/>
              <a:chOff x="342" y="1897"/>
              <a:chExt cx="1754" cy="1459"/>
            </a:xfrm>
          </p:grpSpPr>
          <p:grpSp>
            <p:nvGrpSpPr>
              <p:cNvPr id="49" name="Group 67"/>
              <p:cNvGrpSpPr>
                <a:grpSpLocks/>
              </p:cNvGrpSpPr>
              <p:nvPr/>
            </p:nvGrpSpPr>
            <p:grpSpPr bwMode="auto">
              <a:xfrm>
                <a:off x="342" y="1897"/>
                <a:ext cx="1530" cy="1142"/>
                <a:chOff x="342" y="1897"/>
                <a:chExt cx="1530" cy="1142"/>
              </a:xfrm>
            </p:grpSpPr>
            <p:grpSp>
              <p:nvGrpSpPr>
                <p:cNvPr id="51" name="Group 57"/>
                <p:cNvGrpSpPr>
                  <a:grpSpLocks/>
                </p:cNvGrpSpPr>
                <p:nvPr/>
              </p:nvGrpSpPr>
              <p:grpSpPr bwMode="auto">
                <a:xfrm>
                  <a:off x="835" y="1968"/>
                  <a:ext cx="1037" cy="1071"/>
                  <a:chOff x="835" y="1968"/>
                  <a:chExt cx="1037" cy="1071"/>
                </a:xfrm>
              </p:grpSpPr>
              <p:sp>
                <p:nvSpPr>
                  <p:cNvPr id="5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968"/>
                    <a:ext cx="0" cy="107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4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5" y="1968"/>
                    <a:ext cx="103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42" y="1897"/>
                  <a:ext cx="38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en-US" sz="1800" b="1" i="1" baseline="0" dirty="0" smtClean="0">
                      <a:latin typeface="Arial" charset="0"/>
                    </a:rPr>
                    <a:t>Q</a:t>
                  </a:r>
                  <a:r>
                    <a:rPr lang="en-US" altLang="en-US" sz="1800" b="1" baseline="30000" dirty="0" smtClean="0">
                      <a:latin typeface="Arial" charset="0"/>
                    </a:rPr>
                    <a:t>1</a:t>
                  </a:r>
                  <a:r>
                    <a:rPr lang="en-US" altLang="en-US" sz="1800" b="1" i="1" dirty="0" smtClean="0">
                      <a:latin typeface="Arial" charset="0"/>
                    </a:rPr>
                    <a:t>F</a:t>
                  </a:r>
                  <a:endParaRPr lang="en-US" altLang="en-US" sz="1800" b="1" i="1" baseline="0" dirty="0">
                    <a:latin typeface="Arial" charset="0"/>
                  </a:endParaRPr>
                </a:p>
              </p:txBody>
            </p:sp>
          </p:grpSp>
          <p:sp>
            <p:nvSpPr>
              <p:cNvPr id="50" name="Text Box 35"/>
              <p:cNvSpPr txBox="1">
                <a:spLocks noChangeArrowheads="1"/>
              </p:cNvSpPr>
              <p:nvPr/>
            </p:nvSpPr>
            <p:spPr bwMode="auto">
              <a:xfrm>
                <a:off x="1656" y="3125"/>
                <a:ext cx="4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en-US" sz="1800" b="1" i="1" baseline="0" dirty="0" smtClean="0">
                    <a:latin typeface="Arial" charset="0"/>
                  </a:rPr>
                  <a:t>Q</a:t>
                </a:r>
                <a:r>
                  <a:rPr lang="en-US" altLang="en-US" sz="1800" b="1" baseline="30000" dirty="0" smtClean="0">
                    <a:latin typeface="Arial" charset="0"/>
                  </a:rPr>
                  <a:t>1</a:t>
                </a:r>
                <a:r>
                  <a:rPr lang="en-US" altLang="en-US" sz="1800" b="1" i="1" dirty="0" smtClean="0">
                    <a:latin typeface="Arial" charset="0"/>
                  </a:rPr>
                  <a:t>C</a:t>
                </a:r>
                <a:endParaRPr lang="en-US" altLang="en-US" sz="1800" b="1" i="1" baseline="0" dirty="0">
                  <a:latin typeface="Arial" charset="0"/>
                </a:endParaRPr>
              </a:p>
            </p:txBody>
          </p:sp>
        </p:grpSp>
      </p:grpSp>
      <p:cxnSp>
        <p:nvCxnSpPr>
          <p:cNvPr id="72" name="Straight Connector 71"/>
          <p:cNvCxnSpPr/>
          <p:nvPr/>
        </p:nvCxnSpPr>
        <p:spPr>
          <a:xfrm>
            <a:off x="3432968" y="3554085"/>
            <a:ext cx="992188" cy="1107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795711" y="402312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689438" y="1819997"/>
            <a:ext cx="1455848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/>
              <a:t>L/K increases</a:t>
            </a:r>
          </a:p>
          <a:p>
            <a:r>
              <a:rPr lang="en-GB" dirty="0" smtClean="0"/>
              <a:t>PPF shifts out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67944" y="2528888"/>
            <a:ext cx="504056" cy="4429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300192" y="198884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840016" y="1681496"/>
            <a:ext cx="2121288" cy="1200329"/>
          </a:xfrm>
          <a:prstGeom prst="rect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To understand this shift, go back to how resource constraints are graphed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73272" y="4107725"/>
            <a:ext cx="405931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If prices (P</a:t>
            </a:r>
            <a:r>
              <a:rPr lang="en-GB" b="1" baseline="-25000" dirty="0"/>
              <a:t>C</a:t>
            </a:r>
            <a:r>
              <a:rPr lang="en-GB" b="1" dirty="0"/>
              <a:t>/P</a:t>
            </a:r>
            <a:r>
              <a:rPr lang="en-GB" b="1" cap="small" baseline="-25000" dirty="0"/>
              <a:t>F</a:t>
            </a:r>
            <a:r>
              <a:rPr lang="en-GB" b="1" dirty="0"/>
              <a:t>), and hence input mixes, stay constant, what does a country produce? </a:t>
            </a:r>
          </a:p>
        </p:txBody>
      </p:sp>
    </p:spTree>
    <p:extLst>
      <p:ext uri="{BB962C8B-B14F-4D97-AF65-F5344CB8AC3E}">
        <p14:creationId xmlns:p14="http://schemas.microsoft.com/office/powerpoint/2010/main" val="13334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grpSp>
        <p:nvGrpSpPr>
          <p:cNvPr id="27" name="Group 61"/>
          <p:cNvGrpSpPr>
            <a:grpSpLocks/>
          </p:cNvGrpSpPr>
          <p:nvPr/>
        </p:nvGrpSpPr>
        <p:grpSpPr bwMode="auto">
          <a:xfrm>
            <a:off x="2260600" y="3429000"/>
            <a:ext cx="2311400" cy="2406650"/>
            <a:chOff x="1424" y="2160"/>
            <a:chExt cx="1456" cy="1516"/>
          </a:xfrm>
        </p:grpSpPr>
        <p:sp>
          <p:nvSpPr>
            <p:cNvPr id="28" name="Arc 4"/>
            <p:cNvSpPr>
              <a:spLocks/>
            </p:cNvSpPr>
            <p:nvPr/>
          </p:nvSpPr>
          <p:spPr bwMode="auto">
            <a:xfrm>
              <a:off x="1424" y="2160"/>
              <a:ext cx="1456" cy="15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471" y="2256"/>
              <a:ext cx="3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TT</a:t>
              </a:r>
              <a:r>
                <a:rPr lang="en-US" altLang="en-US" sz="1800" b="1" baseline="30000" dirty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1</a:t>
              </a:r>
              <a:endParaRPr lang="en-US" altLang="en-US" sz="1800" b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2286000" y="2971800"/>
            <a:ext cx="4333876" cy="2863850"/>
            <a:chOff x="1440" y="1776"/>
            <a:chExt cx="2730" cy="1804"/>
          </a:xfrm>
        </p:grpSpPr>
        <p:sp>
          <p:nvSpPr>
            <p:cNvPr id="31" name="Arc 7"/>
            <p:cNvSpPr>
              <a:spLocks/>
            </p:cNvSpPr>
            <p:nvPr/>
          </p:nvSpPr>
          <p:spPr bwMode="auto">
            <a:xfrm>
              <a:off x="1440" y="1776"/>
              <a:ext cx="2730" cy="18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550" y="1815"/>
              <a:ext cx="3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TT</a:t>
              </a:r>
              <a:r>
                <a:rPr lang="en-US" altLang="en-US" sz="1800" b="1" baseline="30000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2</a:t>
              </a:r>
              <a:endParaRPr lang="en-US" altLang="en-US" sz="1800" b="1" baseline="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1636712" y="1873250"/>
            <a:ext cx="6372225" cy="4683125"/>
            <a:chOff x="1056" y="1180"/>
            <a:chExt cx="4014" cy="2950"/>
          </a:xfrm>
        </p:grpSpPr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056" y="118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food,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F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  <p:grpSp>
          <p:nvGrpSpPr>
            <p:cNvPr id="35" name="Group 55"/>
            <p:cNvGrpSpPr>
              <a:grpSpLocks/>
            </p:cNvGrpSpPr>
            <p:nvPr/>
          </p:nvGrpSpPr>
          <p:grpSpPr bwMode="auto">
            <a:xfrm>
              <a:off x="1440" y="1593"/>
              <a:ext cx="3024" cy="2064"/>
              <a:chOff x="1440" y="1593"/>
              <a:chExt cx="3024" cy="2064"/>
            </a:xfrm>
          </p:grpSpPr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1449" y="1593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1440" y="3652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206" y="3726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cloth,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C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</p:grpSp>
      <p:grpSp>
        <p:nvGrpSpPr>
          <p:cNvPr id="40" name="Group 63"/>
          <p:cNvGrpSpPr>
            <a:grpSpLocks/>
          </p:cNvGrpSpPr>
          <p:nvPr/>
        </p:nvGrpSpPr>
        <p:grpSpPr bwMode="auto">
          <a:xfrm>
            <a:off x="6162582" y="4252166"/>
            <a:ext cx="2362200" cy="381000"/>
            <a:chOff x="2064" y="1728"/>
            <a:chExt cx="1488" cy="240"/>
          </a:xfrm>
        </p:grpSpPr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2352" y="1728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solidFill>
                    <a:srgbClr val="FF0000"/>
                  </a:solidFill>
                  <a:latin typeface="Arial" charset="0"/>
                </a:rPr>
                <a:t>Slope = -</a:t>
              </a:r>
              <a:r>
                <a:rPr lang="en-US" altLang="en-US" sz="1800" b="1" i="1" baseline="0" dirty="0">
                  <a:solidFill>
                    <a:srgbClr val="FF0000"/>
                  </a:solidFill>
                  <a:latin typeface="Arial" charset="0"/>
                </a:rPr>
                <a:t>P</a:t>
              </a:r>
              <a:r>
                <a:rPr lang="en-US" altLang="en-US" sz="18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  <a:r>
                <a:rPr lang="en-US" altLang="en-US" sz="1800" b="1" i="1" baseline="0" dirty="0">
                  <a:solidFill>
                    <a:srgbClr val="FF0000"/>
                  </a:solidFill>
                  <a:latin typeface="Arial" charset="0"/>
                </a:rPr>
                <a:t>/P</a:t>
              </a:r>
              <a:r>
                <a:rPr lang="en-US" altLang="en-US" sz="1800" b="1" i="1" dirty="0">
                  <a:solidFill>
                    <a:srgbClr val="FF0000"/>
                  </a:solidFill>
                  <a:latin typeface="Arial" charset="0"/>
                </a:rPr>
                <a:t>F</a:t>
              </a:r>
              <a:endParaRPr lang="en-US" altLang="en-US" sz="1800" b="1" i="1" baseline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 flipH="1">
              <a:off x="2064" y="1872"/>
              <a:ext cx="299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3" name="Group 62"/>
          <p:cNvGrpSpPr>
            <a:grpSpLocks/>
          </p:cNvGrpSpPr>
          <p:nvPr/>
        </p:nvGrpSpPr>
        <p:grpSpPr bwMode="auto">
          <a:xfrm>
            <a:off x="3913497" y="3009900"/>
            <a:ext cx="3258344" cy="838200"/>
            <a:chOff x="2208" y="2304"/>
            <a:chExt cx="1776" cy="528"/>
          </a:xfrm>
        </p:grpSpPr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2880" y="2304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solidFill>
                    <a:srgbClr val="333399"/>
                  </a:solidFill>
                  <a:latin typeface="Arial" charset="0"/>
                </a:rPr>
                <a:t>Slope = -</a:t>
              </a:r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</a:rPr>
                <a:t>P</a:t>
              </a:r>
              <a:r>
                <a:rPr lang="en-US" altLang="en-US" sz="1800" b="1" i="1" dirty="0">
                  <a:solidFill>
                    <a:srgbClr val="333399"/>
                  </a:solidFill>
                  <a:latin typeface="Arial" charset="0"/>
                </a:rPr>
                <a:t>C</a:t>
              </a:r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</a:rPr>
                <a:t>/P</a:t>
              </a:r>
              <a:r>
                <a:rPr lang="en-US" altLang="en-US" sz="1800" b="1" i="1" dirty="0">
                  <a:solidFill>
                    <a:srgbClr val="333399"/>
                  </a:solidFill>
                  <a:latin typeface="Arial" charset="0"/>
                </a:rPr>
                <a:t>F</a:t>
              </a:r>
              <a:endParaRPr lang="en-US" altLang="en-US" sz="1800" b="1" i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flipH="1">
              <a:off x="2208" y="2496"/>
              <a:ext cx="72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" name="Group 72"/>
          <p:cNvGrpSpPr>
            <a:grpSpLocks/>
          </p:cNvGrpSpPr>
          <p:nvPr/>
        </p:nvGrpSpPr>
        <p:grpSpPr bwMode="auto">
          <a:xfrm>
            <a:off x="1493837" y="4078287"/>
            <a:ext cx="4681538" cy="2260600"/>
            <a:chOff x="342" y="1932"/>
            <a:chExt cx="2949" cy="1424"/>
          </a:xfrm>
        </p:grpSpPr>
        <p:grpSp>
          <p:nvGrpSpPr>
            <p:cNvPr id="47" name="Group 17"/>
            <p:cNvGrpSpPr>
              <a:grpSpLocks/>
            </p:cNvGrpSpPr>
            <p:nvPr/>
          </p:nvGrpSpPr>
          <p:grpSpPr bwMode="auto">
            <a:xfrm>
              <a:off x="1854" y="1932"/>
              <a:ext cx="1437" cy="568"/>
              <a:chOff x="1854" y="1836"/>
              <a:chExt cx="1437" cy="568"/>
            </a:xfrm>
          </p:grpSpPr>
          <p:sp>
            <p:nvSpPr>
              <p:cNvPr id="55" name="Oval 18"/>
              <p:cNvSpPr>
                <a:spLocks noChangeArrowheads="1"/>
              </p:cNvSpPr>
              <p:nvPr/>
            </p:nvSpPr>
            <p:spPr bwMode="auto">
              <a:xfrm>
                <a:off x="1854" y="1836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" name="Text Box 19"/>
              <p:cNvSpPr txBox="1">
                <a:spLocks noChangeArrowheads="1"/>
              </p:cNvSpPr>
              <p:nvPr/>
            </p:nvSpPr>
            <p:spPr bwMode="auto">
              <a:xfrm>
                <a:off x="3095" y="217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800" b="1" baseline="0" dirty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48" name="Group 68"/>
            <p:cNvGrpSpPr>
              <a:grpSpLocks/>
            </p:cNvGrpSpPr>
            <p:nvPr/>
          </p:nvGrpSpPr>
          <p:grpSpPr bwMode="auto">
            <a:xfrm>
              <a:off x="342" y="1968"/>
              <a:ext cx="1754" cy="1388"/>
              <a:chOff x="342" y="1968"/>
              <a:chExt cx="1754" cy="1388"/>
            </a:xfrm>
          </p:grpSpPr>
          <p:grpSp>
            <p:nvGrpSpPr>
              <p:cNvPr id="49" name="Group 67"/>
              <p:cNvGrpSpPr>
                <a:grpSpLocks/>
              </p:cNvGrpSpPr>
              <p:nvPr/>
            </p:nvGrpSpPr>
            <p:grpSpPr bwMode="auto">
              <a:xfrm>
                <a:off x="342" y="1968"/>
                <a:ext cx="1530" cy="1071"/>
                <a:chOff x="342" y="1968"/>
                <a:chExt cx="1530" cy="1071"/>
              </a:xfrm>
            </p:grpSpPr>
            <p:grpSp>
              <p:nvGrpSpPr>
                <p:cNvPr id="51" name="Group 57"/>
                <p:cNvGrpSpPr>
                  <a:grpSpLocks/>
                </p:cNvGrpSpPr>
                <p:nvPr/>
              </p:nvGrpSpPr>
              <p:grpSpPr bwMode="auto">
                <a:xfrm>
                  <a:off x="835" y="1968"/>
                  <a:ext cx="1037" cy="1071"/>
                  <a:chOff x="835" y="1968"/>
                  <a:chExt cx="1037" cy="1071"/>
                </a:xfrm>
              </p:grpSpPr>
              <p:sp>
                <p:nvSpPr>
                  <p:cNvPr id="5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968"/>
                    <a:ext cx="0" cy="107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4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5" y="1968"/>
                    <a:ext cx="103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42" y="2178"/>
                  <a:ext cx="38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en-US" sz="1800" b="1" i="1" baseline="0" dirty="0">
                      <a:latin typeface="Arial" charset="0"/>
                    </a:rPr>
                    <a:t>Q</a:t>
                  </a:r>
                  <a:r>
                    <a:rPr lang="en-US" altLang="en-US" sz="1800" b="1" baseline="30000" dirty="0">
                      <a:latin typeface="Arial" charset="0"/>
                    </a:rPr>
                    <a:t>2</a:t>
                  </a:r>
                  <a:r>
                    <a:rPr lang="en-US" altLang="en-US" sz="1800" b="1" i="1" dirty="0">
                      <a:latin typeface="Arial" charset="0"/>
                    </a:rPr>
                    <a:t>F</a:t>
                  </a:r>
                  <a:endParaRPr lang="en-US" altLang="en-US" sz="1800" b="1" i="1" baseline="0" dirty="0">
                    <a:latin typeface="Arial" charset="0"/>
                  </a:endParaRPr>
                </a:p>
              </p:txBody>
            </p:sp>
          </p:grpSp>
          <p:sp>
            <p:nvSpPr>
              <p:cNvPr id="50" name="Text Box 35"/>
              <p:cNvSpPr txBox="1">
                <a:spLocks noChangeArrowheads="1"/>
              </p:cNvSpPr>
              <p:nvPr/>
            </p:nvSpPr>
            <p:spPr bwMode="auto">
              <a:xfrm>
                <a:off x="1656" y="3125"/>
                <a:ext cx="4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en-US" sz="1800" b="1" i="1" baseline="0" dirty="0" smtClean="0">
                    <a:latin typeface="Arial" charset="0"/>
                  </a:rPr>
                  <a:t>Q</a:t>
                </a:r>
                <a:r>
                  <a:rPr lang="en-US" altLang="en-US" sz="1800" b="1" baseline="30000" dirty="0" smtClean="0">
                    <a:latin typeface="Arial" charset="0"/>
                  </a:rPr>
                  <a:t>1</a:t>
                </a:r>
                <a:r>
                  <a:rPr lang="en-US" altLang="en-US" sz="1800" b="1" i="1" dirty="0" smtClean="0">
                    <a:latin typeface="Arial" charset="0"/>
                  </a:rPr>
                  <a:t>C</a:t>
                </a:r>
                <a:endParaRPr lang="en-US" altLang="en-US" sz="1800" b="1" i="1" baseline="0" dirty="0">
                  <a:latin typeface="Arial" charset="0"/>
                </a:endParaRPr>
              </a:p>
            </p:txBody>
          </p:sp>
        </p:grpSp>
      </p:grpSp>
      <p:grpSp>
        <p:nvGrpSpPr>
          <p:cNvPr id="58" name="Group 71"/>
          <p:cNvGrpSpPr>
            <a:grpSpLocks/>
          </p:cNvGrpSpPr>
          <p:nvPr/>
        </p:nvGrpSpPr>
        <p:grpSpPr bwMode="auto">
          <a:xfrm>
            <a:off x="1493837" y="3689350"/>
            <a:ext cx="4959352" cy="2703513"/>
            <a:chOff x="-474" y="2324"/>
            <a:chExt cx="3124" cy="1703"/>
          </a:xfrm>
        </p:grpSpPr>
        <p:sp>
          <p:nvSpPr>
            <p:cNvPr id="67" name="Text Box 22"/>
            <p:cNvSpPr txBox="1">
              <a:spLocks noChangeArrowheads="1"/>
            </p:cNvSpPr>
            <p:nvPr/>
          </p:nvSpPr>
          <p:spPr bwMode="auto">
            <a:xfrm>
              <a:off x="1048" y="232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1</a:t>
              </a:r>
            </a:p>
          </p:txBody>
        </p:sp>
        <p:grpSp>
          <p:nvGrpSpPr>
            <p:cNvPr id="60" name="Group 70"/>
            <p:cNvGrpSpPr>
              <a:grpSpLocks/>
            </p:cNvGrpSpPr>
            <p:nvPr/>
          </p:nvGrpSpPr>
          <p:grpSpPr bwMode="auto">
            <a:xfrm>
              <a:off x="-474" y="2440"/>
              <a:ext cx="3124" cy="1587"/>
              <a:chOff x="-474" y="2440"/>
              <a:chExt cx="3124" cy="1587"/>
            </a:xfrm>
          </p:grpSpPr>
          <p:sp>
            <p:nvSpPr>
              <p:cNvPr id="61" name="Line 40"/>
              <p:cNvSpPr>
                <a:spLocks noChangeShapeType="1"/>
              </p:cNvSpPr>
              <p:nvPr/>
            </p:nvSpPr>
            <p:spPr bwMode="auto">
              <a:xfrm flipH="1" flipV="1">
                <a:off x="19" y="2906"/>
                <a:ext cx="2446" cy="2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-474" y="2440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en-US" sz="1800" b="1" i="1" baseline="0" dirty="0">
                    <a:latin typeface="Arial" charset="0"/>
                  </a:rPr>
                  <a:t>Q</a:t>
                </a:r>
                <a:r>
                  <a:rPr lang="en-US" altLang="en-US" sz="1800" b="1" baseline="30000" dirty="0">
                    <a:latin typeface="Arial" charset="0"/>
                  </a:rPr>
                  <a:t>1</a:t>
                </a:r>
                <a:r>
                  <a:rPr lang="en-US" altLang="en-US" sz="1800" b="1" i="1" dirty="0">
                    <a:latin typeface="Arial" charset="0"/>
                  </a:rPr>
                  <a:t>F</a:t>
                </a:r>
                <a:endParaRPr lang="en-US" altLang="en-US" sz="1800" b="1" i="1" baseline="0" dirty="0">
                  <a:latin typeface="Arial" charset="0"/>
                </a:endParaRPr>
              </a:p>
            </p:txBody>
          </p:sp>
          <p:grpSp>
            <p:nvGrpSpPr>
              <p:cNvPr id="63" name="Group 69"/>
              <p:cNvGrpSpPr>
                <a:grpSpLocks/>
              </p:cNvGrpSpPr>
              <p:nvPr/>
            </p:nvGrpSpPr>
            <p:grpSpPr bwMode="auto">
              <a:xfrm>
                <a:off x="2208" y="2869"/>
                <a:ext cx="442" cy="1158"/>
                <a:chOff x="2208" y="2869"/>
                <a:chExt cx="442" cy="1158"/>
              </a:xfrm>
            </p:grpSpPr>
            <p:sp>
              <p:nvSpPr>
                <p:cNvPr id="64" name="Line 39"/>
                <p:cNvSpPr>
                  <a:spLocks noChangeShapeType="1"/>
                </p:cNvSpPr>
                <p:nvPr/>
              </p:nvSpPr>
              <p:spPr bwMode="auto">
                <a:xfrm>
                  <a:off x="2478" y="2869"/>
                  <a:ext cx="19" cy="78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208" y="3796"/>
                  <a:ext cx="44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en-US" sz="1800" b="1" i="1" baseline="0" dirty="0" smtClean="0">
                      <a:latin typeface="Arial" charset="0"/>
                    </a:rPr>
                    <a:t>Q</a:t>
                  </a:r>
                  <a:r>
                    <a:rPr lang="en-US" altLang="en-US" sz="1800" b="1" baseline="30000" dirty="0" smtClean="0">
                      <a:latin typeface="Arial" charset="0"/>
                    </a:rPr>
                    <a:t>2</a:t>
                  </a:r>
                  <a:r>
                    <a:rPr lang="en-US" altLang="en-US" sz="1800" b="1" i="1" dirty="0" smtClean="0">
                      <a:latin typeface="Arial" charset="0"/>
                    </a:rPr>
                    <a:t>C</a:t>
                  </a:r>
                  <a:endParaRPr lang="en-US" altLang="en-US" sz="1800" b="1" i="1" baseline="0" dirty="0">
                    <a:latin typeface="Arial" charset="0"/>
                  </a:endParaRPr>
                </a:p>
              </p:txBody>
            </p:sp>
          </p:grpSp>
        </p:grpSp>
      </p:grpSp>
      <p:cxnSp>
        <p:nvCxnSpPr>
          <p:cNvPr id="72" name="Straight Connector 71"/>
          <p:cNvCxnSpPr/>
          <p:nvPr/>
        </p:nvCxnSpPr>
        <p:spPr>
          <a:xfrm>
            <a:off x="3432968" y="3554085"/>
            <a:ext cx="992188" cy="1107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711826" y="4019735"/>
            <a:ext cx="935644" cy="1107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795711" y="402312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074818" y="4512865"/>
            <a:ext cx="240801" cy="242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75521" y="18732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GB" b="1" dirty="0" smtClean="0"/>
              <a:t>It produces more of the labour-intensive good (Cloth)</a:t>
            </a:r>
          </a:p>
        </p:txBody>
      </p:sp>
    </p:spTree>
    <p:extLst>
      <p:ext uri="{BB962C8B-B14F-4D97-AF65-F5344CB8AC3E}">
        <p14:creationId xmlns:p14="http://schemas.microsoft.com/office/powerpoint/2010/main" val="23337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grpSp>
        <p:nvGrpSpPr>
          <p:cNvPr id="27" name="Group 61"/>
          <p:cNvGrpSpPr>
            <a:grpSpLocks/>
          </p:cNvGrpSpPr>
          <p:nvPr/>
        </p:nvGrpSpPr>
        <p:grpSpPr bwMode="auto">
          <a:xfrm>
            <a:off x="2260600" y="3429000"/>
            <a:ext cx="2311400" cy="2406650"/>
            <a:chOff x="1424" y="2160"/>
            <a:chExt cx="1456" cy="1516"/>
          </a:xfrm>
        </p:grpSpPr>
        <p:sp>
          <p:nvSpPr>
            <p:cNvPr id="28" name="Arc 4"/>
            <p:cNvSpPr>
              <a:spLocks/>
            </p:cNvSpPr>
            <p:nvPr/>
          </p:nvSpPr>
          <p:spPr bwMode="auto">
            <a:xfrm>
              <a:off x="1424" y="2160"/>
              <a:ext cx="1456" cy="15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471" y="2256"/>
              <a:ext cx="3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TT</a:t>
              </a:r>
              <a:r>
                <a:rPr lang="en-US" altLang="en-US" sz="1800" b="1" baseline="30000" dirty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1</a:t>
              </a:r>
              <a:endParaRPr lang="en-US" altLang="en-US" sz="1800" b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2286000" y="2971800"/>
            <a:ext cx="4333876" cy="2863850"/>
            <a:chOff x="1440" y="1776"/>
            <a:chExt cx="2730" cy="1804"/>
          </a:xfrm>
        </p:grpSpPr>
        <p:sp>
          <p:nvSpPr>
            <p:cNvPr id="31" name="Arc 7"/>
            <p:cNvSpPr>
              <a:spLocks/>
            </p:cNvSpPr>
            <p:nvPr/>
          </p:nvSpPr>
          <p:spPr bwMode="auto">
            <a:xfrm>
              <a:off x="1440" y="1776"/>
              <a:ext cx="2730" cy="18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550" y="1815"/>
              <a:ext cx="3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TT</a:t>
              </a:r>
              <a:r>
                <a:rPr lang="en-US" altLang="en-US" sz="1800" b="1" baseline="30000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2</a:t>
              </a:r>
              <a:endParaRPr lang="en-US" altLang="en-US" sz="1800" b="1" baseline="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1636712" y="1873250"/>
            <a:ext cx="6372225" cy="4683125"/>
            <a:chOff x="1056" y="1180"/>
            <a:chExt cx="4014" cy="2950"/>
          </a:xfrm>
        </p:grpSpPr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056" y="118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food,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F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  <p:grpSp>
          <p:nvGrpSpPr>
            <p:cNvPr id="35" name="Group 55"/>
            <p:cNvGrpSpPr>
              <a:grpSpLocks/>
            </p:cNvGrpSpPr>
            <p:nvPr/>
          </p:nvGrpSpPr>
          <p:grpSpPr bwMode="auto">
            <a:xfrm>
              <a:off x="1440" y="1593"/>
              <a:ext cx="3024" cy="2064"/>
              <a:chOff x="1440" y="1593"/>
              <a:chExt cx="3024" cy="2064"/>
            </a:xfrm>
          </p:grpSpPr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1449" y="1593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1440" y="3652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206" y="3726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cloth,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C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</p:grpSp>
      <p:grpSp>
        <p:nvGrpSpPr>
          <p:cNvPr id="40" name="Group 63"/>
          <p:cNvGrpSpPr>
            <a:grpSpLocks/>
          </p:cNvGrpSpPr>
          <p:nvPr/>
        </p:nvGrpSpPr>
        <p:grpSpPr bwMode="auto">
          <a:xfrm>
            <a:off x="6162582" y="4252166"/>
            <a:ext cx="2362200" cy="381000"/>
            <a:chOff x="2064" y="1728"/>
            <a:chExt cx="1488" cy="240"/>
          </a:xfrm>
        </p:grpSpPr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2352" y="1728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solidFill>
                    <a:srgbClr val="FF0000"/>
                  </a:solidFill>
                  <a:latin typeface="Arial" charset="0"/>
                </a:rPr>
                <a:t>Slope = -</a:t>
              </a:r>
              <a:r>
                <a:rPr lang="en-US" altLang="en-US" sz="1800" b="1" i="1" baseline="0" dirty="0">
                  <a:solidFill>
                    <a:srgbClr val="FF0000"/>
                  </a:solidFill>
                  <a:latin typeface="Arial" charset="0"/>
                </a:rPr>
                <a:t>P</a:t>
              </a:r>
              <a:r>
                <a:rPr lang="en-US" altLang="en-US" sz="18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  <a:r>
                <a:rPr lang="en-US" altLang="en-US" sz="1800" b="1" i="1" baseline="0" dirty="0">
                  <a:solidFill>
                    <a:srgbClr val="FF0000"/>
                  </a:solidFill>
                  <a:latin typeface="Arial" charset="0"/>
                </a:rPr>
                <a:t>/P</a:t>
              </a:r>
              <a:r>
                <a:rPr lang="en-US" altLang="en-US" sz="1800" b="1" i="1" dirty="0">
                  <a:solidFill>
                    <a:srgbClr val="FF0000"/>
                  </a:solidFill>
                  <a:latin typeface="Arial" charset="0"/>
                </a:rPr>
                <a:t>F</a:t>
              </a:r>
              <a:endParaRPr lang="en-US" altLang="en-US" sz="1800" b="1" i="1" baseline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 flipH="1">
              <a:off x="2064" y="1872"/>
              <a:ext cx="299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3" name="Group 62"/>
          <p:cNvGrpSpPr>
            <a:grpSpLocks/>
          </p:cNvGrpSpPr>
          <p:nvPr/>
        </p:nvGrpSpPr>
        <p:grpSpPr bwMode="auto">
          <a:xfrm>
            <a:off x="3913497" y="3009900"/>
            <a:ext cx="3258344" cy="838200"/>
            <a:chOff x="2208" y="2304"/>
            <a:chExt cx="1776" cy="528"/>
          </a:xfrm>
        </p:grpSpPr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2880" y="2304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solidFill>
                    <a:srgbClr val="333399"/>
                  </a:solidFill>
                  <a:latin typeface="Arial" charset="0"/>
                </a:rPr>
                <a:t>Slope = -</a:t>
              </a:r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</a:rPr>
                <a:t>P</a:t>
              </a:r>
              <a:r>
                <a:rPr lang="en-US" altLang="en-US" sz="1800" b="1" i="1" dirty="0">
                  <a:solidFill>
                    <a:srgbClr val="333399"/>
                  </a:solidFill>
                  <a:latin typeface="Arial" charset="0"/>
                </a:rPr>
                <a:t>C</a:t>
              </a:r>
              <a:r>
                <a:rPr lang="en-US" altLang="en-US" sz="1800" b="1" i="1" baseline="0" dirty="0">
                  <a:solidFill>
                    <a:srgbClr val="333399"/>
                  </a:solidFill>
                  <a:latin typeface="Arial" charset="0"/>
                </a:rPr>
                <a:t>/P</a:t>
              </a:r>
              <a:r>
                <a:rPr lang="en-US" altLang="en-US" sz="1800" b="1" i="1" dirty="0">
                  <a:solidFill>
                    <a:srgbClr val="333399"/>
                  </a:solidFill>
                  <a:latin typeface="Arial" charset="0"/>
                </a:rPr>
                <a:t>F</a:t>
              </a:r>
              <a:endParaRPr lang="en-US" altLang="en-US" sz="1800" b="1" i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flipH="1">
              <a:off x="2208" y="2496"/>
              <a:ext cx="72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6" name="Group 72"/>
          <p:cNvGrpSpPr>
            <a:grpSpLocks/>
          </p:cNvGrpSpPr>
          <p:nvPr/>
        </p:nvGrpSpPr>
        <p:grpSpPr bwMode="auto">
          <a:xfrm>
            <a:off x="1493837" y="4078287"/>
            <a:ext cx="4681538" cy="2260600"/>
            <a:chOff x="342" y="1932"/>
            <a:chExt cx="2949" cy="1424"/>
          </a:xfrm>
        </p:grpSpPr>
        <p:grpSp>
          <p:nvGrpSpPr>
            <p:cNvPr id="47" name="Group 17"/>
            <p:cNvGrpSpPr>
              <a:grpSpLocks/>
            </p:cNvGrpSpPr>
            <p:nvPr/>
          </p:nvGrpSpPr>
          <p:grpSpPr bwMode="auto">
            <a:xfrm>
              <a:off x="1854" y="1932"/>
              <a:ext cx="1437" cy="568"/>
              <a:chOff x="1854" y="1836"/>
              <a:chExt cx="1437" cy="568"/>
            </a:xfrm>
          </p:grpSpPr>
          <p:sp>
            <p:nvSpPr>
              <p:cNvPr id="55" name="Oval 18"/>
              <p:cNvSpPr>
                <a:spLocks noChangeArrowheads="1"/>
              </p:cNvSpPr>
              <p:nvPr/>
            </p:nvSpPr>
            <p:spPr bwMode="auto">
              <a:xfrm>
                <a:off x="1854" y="1836"/>
                <a:ext cx="46" cy="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" name="Text Box 19"/>
              <p:cNvSpPr txBox="1">
                <a:spLocks noChangeArrowheads="1"/>
              </p:cNvSpPr>
              <p:nvPr/>
            </p:nvSpPr>
            <p:spPr bwMode="auto">
              <a:xfrm>
                <a:off x="3095" y="217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800" b="1" baseline="0" dirty="0">
                    <a:latin typeface="Arial" charset="0"/>
                  </a:rPr>
                  <a:t>2</a:t>
                </a:r>
              </a:p>
            </p:txBody>
          </p:sp>
        </p:grpSp>
        <p:grpSp>
          <p:nvGrpSpPr>
            <p:cNvPr id="48" name="Group 68"/>
            <p:cNvGrpSpPr>
              <a:grpSpLocks/>
            </p:cNvGrpSpPr>
            <p:nvPr/>
          </p:nvGrpSpPr>
          <p:grpSpPr bwMode="auto">
            <a:xfrm>
              <a:off x="342" y="1968"/>
              <a:ext cx="1754" cy="1388"/>
              <a:chOff x="342" y="1968"/>
              <a:chExt cx="1754" cy="1388"/>
            </a:xfrm>
          </p:grpSpPr>
          <p:grpSp>
            <p:nvGrpSpPr>
              <p:cNvPr id="49" name="Group 67"/>
              <p:cNvGrpSpPr>
                <a:grpSpLocks/>
              </p:cNvGrpSpPr>
              <p:nvPr/>
            </p:nvGrpSpPr>
            <p:grpSpPr bwMode="auto">
              <a:xfrm>
                <a:off x="342" y="1968"/>
                <a:ext cx="1530" cy="1071"/>
                <a:chOff x="342" y="1968"/>
                <a:chExt cx="1530" cy="1071"/>
              </a:xfrm>
            </p:grpSpPr>
            <p:grpSp>
              <p:nvGrpSpPr>
                <p:cNvPr id="51" name="Group 57"/>
                <p:cNvGrpSpPr>
                  <a:grpSpLocks/>
                </p:cNvGrpSpPr>
                <p:nvPr/>
              </p:nvGrpSpPr>
              <p:grpSpPr bwMode="auto">
                <a:xfrm>
                  <a:off x="835" y="1968"/>
                  <a:ext cx="1037" cy="1071"/>
                  <a:chOff x="835" y="1968"/>
                  <a:chExt cx="1037" cy="1071"/>
                </a:xfrm>
              </p:grpSpPr>
              <p:sp>
                <p:nvSpPr>
                  <p:cNvPr id="5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1968"/>
                    <a:ext cx="0" cy="107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4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35" y="1968"/>
                    <a:ext cx="103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42" y="2178"/>
                  <a:ext cx="384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en-US" sz="1800" b="1" i="1" baseline="0" dirty="0">
                      <a:latin typeface="Arial" charset="0"/>
                    </a:rPr>
                    <a:t>Q</a:t>
                  </a:r>
                  <a:r>
                    <a:rPr lang="en-US" altLang="en-US" sz="1800" b="1" baseline="30000" dirty="0">
                      <a:latin typeface="Arial" charset="0"/>
                    </a:rPr>
                    <a:t>2</a:t>
                  </a:r>
                  <a:r>
                    <a:rPr lang="en-US" altLang="en-US" sz="1800" b="1" i="1" dirty="0">
                      <a:latin typeface="Arial" charset="0"/>
                    </a:rPr>
                    <a:t>F</a:t>
                  </a:r>
                  <a:endParaRPr lang="en-US" altLang="en-US" sz="1800" b="1" i="1" baseline="0" dirty="0">
                    <a:latin typeface="Arial" charset="0"/>
                  </a:endParaRPr>
                </a:p>
              </p:txBody>
            </p:sp>
          </p:grpSp>
          <p:sp>
            <p:nvSpPr>
              <p:cNvPr id="50" name="Text Box 35"/>
              <p:cNvSpPr txBox="1">
                <a:spLocks noChangeArrowheads="1"/>
              </p:cNvSpPr>
              <p:nvPr/>
            </p:nvSpPr>
            <p:spPr bwMode="auto">
              <a:xfrm>
                <a:off x="1656" y="3125"/>
                <a:ext cx="4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altLang="en-US" sz="1800" b="1" i="1" baseline="0" dirty="0" smtClean="0">
                    <a:latin typeface="Arial" charset="0"/>
                  </a:rPr>
                  <a:t>Q</a:t>
                </a:r>
                <a:r>
                  <a:rPr lang="en-US" altLang="en-US" sz="1800" b="1" baseline="30000" dirty="0" smtClean="0">
                    <a:latin typeface="Arial" charset="0"/>
                  </a:rPr>
                  <a:t>1</a:t>
                </a:r>
                <a:r>
                  <a:rPr lang="en-US" altLang="en-US" sz="1800" b="1" i="1" dirty="0" smtClean="0">
                    <a:latin typeface="Arial" charset="0"/>
                  </a:rPr>
                  <a:t>C</a:t>
                </a:r>
                <a:endParaRPr lang="en-US" altLang="en-US" sz="1800" b="1" i="1" baseline="0" dirty="0">
                  <a:latin typeface="Arial" charset="0"/>
                </a:endParaRPr>
              </a:p>
            </p:txBody>
          </p:sp>
        </p:grpSp>
      </p:grpSp>
      <p:grpSp>
        <p:nvGrpSpPr>
          <p:cNvPr id="58" name="Group 71"/>
          <p:cNvGrpSpPr>
            <a:grpSpLocks/>
          </p:cNvGrpSpPr>
          <p:nvPr/>
        </p:nvGrpSpPr>
        <p:grpSpPr bwMode="auto">
          <a:xfrm>
            <a:off x="1493837" y="3689350"/>
            <a:ext cx="4959352" cy="2703513"/>
            <a:chOff x="-474" y="2324"/>
            <a:chExt cx="3124" cy="1703"/>
          </a:xfrm>
        </p:grpSpPr>
        <p:sp>
          <p:nvSpPr>
            <p:cNvPr id="67" name="Text Box 22"/>
            <p:cNvSpPr txBox="1">
              <a:spLocks noChangeArrowheads="1"/>
            </p:cNvSpPr>
            <p:nvPr/>
          </p:nvSpPr>
          <p:spPr bwMode="auto">
            <a:xfrm>
              <a:off x="1048" y="232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1</a:t>
              </a:r>
            </a:p>
          </p:txBody>
        </p:sp>
        <p:grpSp>
          <p:nvGrpSpPr>
            <p:cNvPr id="60" name="Group 70"/>
            <p:cNvGrpSpPr>
              <a:grpSpLocks/>
            </p:cNvGrpSpPr>
            <p:nvPr/>
          </p:nvGrpSpPr>
          <p:grpSpPr bwMode="auto">
            <a:xfrm>
              <a:off x="-474" y="2440"/>
              <a:ext cx="3124" cy="1587"/>
              <a:chOff x="-474" y="2440"/>
              <a:chExt cx="3124" cy="1587"/>
            </a:xfrm>
          </p:grpSpPr>
          <p:sp>
            <p:nvSpPr>
              <p:cNvPr id="61" name="Line 40"/>
              <p:cNvSpPr>
                <a:spLocks noChangeShapeType="1"/>
              </p:cNvSpPr>
              <p:nvPr/>
            </p:nvSpPr>
            <p:spPr bwMode="auto">
              <a:xfrm flipH="1" flipV="1">
                <a:off x="19" y="2906"/>
                <a:ext cx="2446" cy="2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-474" y="2440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en-US" sz="1800" b="1" i="1" baseline="0" dirty="0">
                    <a:latin typeface="Arial" charset="0"/>
                  </a:rPr>
                  <a:t>Q</a:t>
                </a:r>
                <a:r>
                  <a:rPr lang="en-US" altLang="en-US" sz="1800" b="1" baseline="30000" dirty="0">
                    <a:latin typeface="Arial" charset="0"/>
                  </a:rPr>
                  <a:t>1</a:t>
                </a:r>
                <a:r>
                  <a:rPr lang="en-US" altLang="en-US" sz="1800" b="1" i="1" dirty="0">
                    <a:latin typeface="Arial" charset="0"/>
                  </a:rPr>
                  <a:t>F</a:t>
                </a:r>
                <a:endParaRPr lang="en-US" altLang="en-US" sz="1800" b="1" i="1" baseline="0" dirty="0">
                  <a:latin typeface="Arial" charset="0"/>
                </a:endParaRPr>
              </a:p>
            </p:txBody>
          </p:sp>
          <p:grpSp>
            <p:nvGrpSpPr>
              <p:cNvPr id="63" name="Group 69"/>
              <p:cNvGrpSpPr>
                <a:grpSpLocks/>
              </p:cNvGrpSpPr>
              <p:nvPr/>
            </p:nvGrpSpPr>
            <p:grpSpPr bwMode="auto">
              <a:xfrm>
                <a:off x="2208" y="2869"/>
                <a:ext cx="442" cy="1158"/>
                <a:chOff x="2208" y="2869"/>
                <a:chExt cx="442" cy="1158"/>
              </a:xfrm>
            </p:grpSpPr>
            <p:sp>
              <p:nvSpPr>
                <p:cNvPr id="64" name="Line 39"/>
                <p:cNvSpPr>
                  <a:spLocks noChangeShapeType="1"/>
                </p:cNvSpPr>
                <p:nvPr/>
              </p:nvSpPr>
              <p:spPr bwMode="auto">
                <a:xfrm>
                  <a:off x="2478" y="2869"/>
                  <a:ext cx="19" cy="78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208" y="3796"/>
                  <a:ext cx="44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/>
                  <a:r>
                    <a:rPr lang="en-US" altLang="en-US" sz="1800" b="1" i="1" baseline="0" dirty="0" smtClean="0">
                      <a:latin typeface="Arial" charset="0"/>
                    </a:rPr>
                    <a:t>Q</a:t>
                  </a:r>
                  <a:r>
                    <a:rPr lang="en-US" altLang="en-US" sz="1800" b="1" baseline="30000" dirty="0" smtClean="0">
                      <a:latin typeface="Arial" charset="0"/>
                    </a:rPr>
                    <a:t>2</a:t>
                  </a:r>
                  <a:r>
                    <a:rPr lang="en-US" altLang="en-US" sz="1800" b="1" i="1" dirty="0" smtClean="0">
                      <a:latin typeface="Arial" charset="0"/>
                    </a:rPr>
                    <a:t>C</a:t>
                  </a:r>
                  <a:endParaRPr lang="en-US" altLang="en-US" sz="1800" b="1" i="1" baseline="0" dirty="0">
                    <a:latin typeface="Arial" charset="0"/>
                  </a:endParaRPr>
                </a:p>
              </p:txBody>
            </p:sp>
          </p:grpSp>
        </p:grpSp>
      </p:grpSp>
      <p:cxnSp>
        <p:nvCxnSpPr>
          <p:cNvPr id="72" name="Straight Connector 71"/>
          <p:cNvCxnSpPr/>
          <p:nvPr/>
        </p:nvCxnSpPr>
        <p:spPr>
          <a:xfrm>
            <a:off x="3432968" y="3554085"/>
            <a:ext cx="992188" cy="1107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711826" y="4019735"/>
            <a:ext cx="935644" cy="1107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795711" y="402312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074818" y="4512865"/>
            <a:ext cx="240801" cy="242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75521" y="18732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GB" b="1" dirty="0" smtClean="0"/>
              <a:t>It produces more of the labour-intensive good (Cloth)</a:t>
            </a:r>
          </a:p>
        </p:txBody>
      </p:sp>
      <p:sp>
        <p:nvSpPr>
          <p:cNvPr id="3" name="Oval 2"/>
          <p:cNvSpPr/>
          <p:nvPr/>
        </p:nvSpPr>
        <p:spPr>
          <a:xfrm>
            <a:off x="6551736" y="4193381"/>
            <a:ext cx="2095785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5162409" y="2943226"/>
            <a:ext cx="2095785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6074818" y="3429000"/>
            <a:ext cx="3069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dirty="0" smtClean="0"/>
              <a:t>At points 1 and 2, the PPF slopes are the same</a:t>
            </a:r>
          </a:p>
        </p:txBody>
      </p:sp>
    </p:spTree>
    <p:extLst>
      <p:ext uri="{BB962C8B-B14F-4D97-AF65-F5344CB8AC3E}">
        <p14:creationId xmlns:p14="http://schemas.microsoft.com/office/powerpoint/2010/main" val="241094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Recap:</a:t>
            </a:r>
          </a:p>
          <a:p>
            <a:pPr lvl="1"/>
            <a:r>
              <a:rPr lang="en-GB" dirty="0" smtClean="0"/>
              <a:t>At given prices, a higher L/K means a higher Cloth/Food production</a:t>
            </a:r>
          </a:p>
          <a:p>
            <a:pPr lvl="1"/>
            <a:r>
              <a:rPr lang="en-GB" dirty="0" smtClean="0"/>
              <a:t>An economy will be relatively effective at producing goods that are intensive in the factors with which it is relatively well endowed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Suppose that the 2 PPFs are for Home and Foreign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Home is </a:t>
            </a:r>
            <a:r>
              <a:rPr lang="en-US" altLang="en-US" sz="2800" b="1" dirty="0" smtClean="0"/>
              <a:t>abundant</a:t>
            </a:r>
            <a:r>
              <a:rPr lang="en-US" altLang="en-US" sz="2800" dirty="0" smtClean="0"/>
              <a:t> in labor and Foreign is </a:t>
            </a:r>
            <a:r>
              <a:rPr lang="en-US" altLang="en-US" sz="2800" b="1" dirty="0" smtClean="0"/>
              <a:t>abundant </a:t>
            </a:r>
            <a:r>
              <a:rPr lang="en-US" altLang="en-US" sz="2800" dirty="0" smtClean="0"/>
              <a:t>in capital:  </a:t>
            </a:r>
            <a:r>
              <a:rPr lang="en-US" altLang="en-US" sz="2800" i="1" dirty="0" smtClean="0"/>
              <a:t>L/K &gt; L*/ K*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Likewise, Home is </a:t>
            </a:r>
            <a:r>
              <a:rPr lang="en-US" altLang="en-US" b="1" dirty="0" smtClean="0"/>
              <a:t>scarce</a:t>
            </a:r>
            <a:r>
              <a:rPr lang="en-US" altLang="en-US" dirty="0" smtClean="0"/>
              <a:t> in capital and Foreign </a:t>
            </a:r>
            <a:r>
              <a:rPr lang="en-US" altLang="en-US" b="1" dirty="0" smtClean="0"/>
              <a:t>scarce</a:t>
            </a:r>
            <a:r>
              <a:rPr lang="en-US" altLang="en-US" dirty="0" smtClean="0"/>
              <a:t> in labor</a:t>
            </a:r>
          </a:p>
        </p:txBody>
      </p:sp>
    </p:spTree>
    <p:extLst>
      <p:ext uri="{BB962C8B-B14F-4D97-AF65-F5344CB8AC3E}">
        <p14:creationId xmlns:p14="http://schemas.microsoft.com/office/powerpoint/2010/main" val="15997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Suppose that the 2 PPFs are for Home and Foreign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Home is </a:t>
            </a:r>
            <a:r>
              <a:rPr lang="en-US" altLang="en-US" sz="2800" b="1" dirty="0" smtClean="0"/>
              <a:t>abundant</a:t>
            </a:r>
            <a:r>
              <a:rPr lang="en-US" altLang="en-US" sz="2800" dirty="0" smtClean="0"/>
              <a:t> in labor and Foreign is </a:t>
            </a:r>
            <a:r>
              <a:rPr lang="en-US" altLang="en-US" sz="2800" b="1" dirty="0" smtClean="0"/>
              <a:t>abundant </a:t>
            </a:r>
            <a:r>
              <a:rPr lang="en-US" altLang="en-US" sz="2800" dirty="0" smtClean="0"/>
              <a:t>in capital:  </a:t>
            </a:r>
            <a:r>
              <a:rPr lang="en-US" altLang="en-US" sz="2800" i="1" dirty="0" smtClean="0"/>
              <a:t>L/K &gt; L*/ K*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Likewise, Home is </a:t>
            </a:r>
            <a:r>
              <a:rPr lang="en-US" altLang="en-US" b="1" dirty="0" smtClean="0"/>
              <a:t>scarce</a:t>
            </a:r>
            <a:r>
              <a:rPr lang="en-US" altLang="en-US" dirty="0" smtClean="0"/>
              <a:t> in capital and Foreign </a:t>
            </a:r>
            <a:r>
              <a:rPr lang="en-US" altLang="en-US" b="1" dirty="0" smtClean="0"/>
              <a:t>scarce</a:t>
            </a:r>
            <a:r>
              <a:rPr lang="en-US" altLang="en-US" dirty="0" smtClean="0"/>
              <a:t> in labor</a:t>
            </a:r>
          </a:p>
        </p:txBody>
      </p:sp>
      <p:sp>
        <p:nvSpPr>
          <p:cNvPr id="4" name="Oval 3"/>
          <p:cNvSpPr/>
          <p:nvPr/>
        </p:nvSpPr>
        <p:spPr>
          <a:xfrm>
            <a:off x="3097684" y="2339876"/>
            <a:ext cx="129614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stCxn id="4" idx="5"/>
          </p:cNvCxnSpPr>
          <p:nvPr/>
        </p:nvCxnSpPr>
        <p:spPr>
          <a:xfrm>
            <a:off x="4204012" y="2831577"/>
            <a:ext cx="1520116" cy="1533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4088" y="4725144"/>
            <a:ext cx="2304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* is for Foreign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8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Answer of </a:t>
            </a:r>
            <a:r>
              <a:rPr lang="en-GB" dirty="0" err="1" smtClean="0"/>
              <a:t>Heckscher</a:t>
            </a:r>
            <a:r>
              <a:rPr lang="en-GB" dirty="0" smtClean="0"/>
              <a:t>-Ohlin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smtClean="0"/>
              <a:t>US </a:t>
            </a:r>
            <a:r>
              <a:rPr lang="en-GB" dirty="0"/>
              <a:t>exports orange juice to Canada not because its Orange farmers are inherently more productive but because it is endowed with good weather in </a:t>
            </a:r>
            <a:r>
              <a:rPr lang="en-GB" dirty="0" smtClean="0"/>
              <a:t>Florida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4514" name="Picture 2" descr="http://3.bp.blogspot.com/-tLNfVa7ef_8/UI_pM1mZVkI/AAAAAAAAAdc/RRAWhjPRYPo/s1600/6238832329_90d02b8b24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93143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Suppose that the 2 PPFs are for Home and Foreign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Home is </a:t>
            </a:r>
            <a:r>
              <a:rPr lang="en-US" altLang="en-US" sz="2800" b="1" dirty="0" smtClean="0"/>
              <a:t>abundant</a:t>
            </a:r>
            <a:r>
              <a:rPr lang="en-US" altLang="en-US" sz="2800" dirty="0" smtClean="0"/>
              <a:t> in labor and Foreign is </a:t>
            </a:r>
            <a:r>
              <a:rPr lang="en-US" altLang="en-US" sz="2800" b="1" dirty="0" smtClean="0"/>
              <a:t>abundant </a:t>
            </a:r>
            <a:r>
              <a:rPr lang="en-US" altLang="en-US" sz="2800" dirty="0" smtClean="0"/>
              <a:t>in capital:  </a:t>
            </a:r>
            <a:r>
              <a:rPr lang="en-US" altLang="en-US" sz="2800" i="1" dirty="0" smtClean="0"/>
              <a:t>L/K &gt; L*/ K*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Likewise, Home is </a:t>
            </a:r>
            <a:r>
              <a:rPr lang="en-US" altLang="en-US" b="1" dirty="0" smtClean="0"/>
              <a:t>scarce</a:t>
            </a:r>
            <a:r>
              <a:rPr lang="en-US" altLang="en-US" dirty="0" smtClean="0"/>
              <a:t> in capital and Foreign </a:t>
            </a:r>
            <a:r>
              <a:rPr lang="en-US" altLang="en-US" b="1" dirty="0" smtClean="0"/>
              <a:t>scarce</a:t>
            </a:r>
            <a:r>
              <a:rPr lang="en-US" altLang="en-US" dirty="0" smtClean="0"/>
              <a:t> in labor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/>
              <a:t>Because Home is </a:t>
            </a:r>
            <a:r>
              <a:rPr lang="en-US" altLang="en-US" sz="2800" i="1" dirty="0" smtClean="0"/>
              <a:t>abundant in labor</a:t>
            </a:r>
            <a:r>
              <a:rPr lang="en-US" altLang="en-US" sz="2800" dirty="0" smtClean="0"/>
              <a:t>, it will be relatively efficient at producing cloth because cloth is </a:t>
            </a:r>
            <a:r>
              <a:rPr lang="en-US" altLang="en-US" sz="2800" i="1" dirty="0" smtClean="0"/>
              <a:t>labor-intensive</a:t>
            </a:r>
            <a:r>
              <a:rPr lang="en-US" altLang="en-US" sz="2800" dirty="0" smtClean="0"/>
              <a:t>.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This is the </a:t>
            </a:r>
            <a:r>
              <a:rPr lang="en-GB" sz="2800" b="1" dirty="0" err="1" smtClean="0">
                <a:solidFill>
                  <a:srgbClr val="FF0000"/>
                </a:solidFill>
              </a:rPr>
              <a:t>Rybczynski</a:t>
            </a:r>
            <a:r>
              <a:rPr lang="en-GB" sz="2800" b="1" dirty="0" smtClean="0">
                <a:solidFill>
                  <a:srgbClr val="FF0000"/>
                </a:solidFill>
              </a:rPr>
              <a:t> effect</a:t>
            </a:r>
          </a:p>
        </p:txBody>
      </p:sp>
    </p:spTree>
    <p:extLst>
      <p:ext uri="{BB962C8B-B14F-4D97-AF65-F5344CB8AC3E}">
        <p14:creationId xmlns:p14="http://schemas.microsoft.com/office/powerpoint/2010/main" val="28364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Abundance is in relative terms!</a:t>
            </a:r>
          </a:p>
          <a:p>
            <a:r>
              <a:rPr lang="en-GB" dirty="0" smtClean="0"/>
              <a:t>Example</a:t>
            </a:r>
          </a:p>
          <a:p>
            <a:pPr lvl="1"/>
            <a:r>
              <a:rPr lang="en-GB" dirty="0" smtClean="0"/>
              <a:t>the total number of workers in the US is about 3 times that in Mexico</a:t>
            </a:r>
          </a:p>
          <a:p>
            <a:pPr lvl="1"/>
            <a:r>
              <a:rPr lang="en-GB" dirty="0" smtClean="0"/>
              <a:t>But Mexico is labour-abundant relative to the US since the US capital stock is 10 times that in Mexico</a:t>
            </a:r>
          </a:p>
          <a:p>
            <a:r>
              <a:rPr lang="en-GB" b="1" dirty="0" smtClean="0"/>
              <a:t>No country is abundant in everything!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494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in the </a:t>
            </a:r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Trade leads to relative-price convergence</a:t>
            </a:r>
          </a:p>
          <a:p>
            <a:r>
              <a:rPr lang="en-GB" dirty="0" smtClean="0"/>
              <a:t>Prices are determined by RS and RD of cloth/food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9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in the </a:t>
            </a:r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pic>
        <p:nvPicPr>
          <p:cNvPr id="6" name="Picture 6" descr="Krugman_c04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1" t="5336" r="4141" b="4621"/>
          <a:stretch/>
        </p:blipFill>
        <p:spPr bwMode="auto">
          <a:xfrm>
            <a:off x="1861618" y="1661016"/>
            <a:ext cx="4870852" cy="517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8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in the </a:t>
            </a:r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pic>
        <p:nvPicPr>
          <p:cNvPr id="6" name="Picture 6" descr="Krugman_c04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1" t="5336" r="4141" b="4621"/>
          <a:stretch/>
        </p:blipFill>
        <p:spPr bwMode="auto">
          <a:xfrm>
            <a:off x="1861618" y="1661016"/>
            <a:ext cx="4870852" cy="517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70848" y="1124744"/>
            <a:ext cx="3096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For a given </a:t>
            </a:r>
            <a:r>
              <a:rPr lang="en-US" altLang="en-US" sz="2400" i="1" dirty="0" smtClean="0"/>
              <a:t>P</a:t>
            </a:r>
            <a:r>
              <a:rPr lang="en-US" altLang="en-US" sz="2400" i="1" baseline="-25000" dirty="0" smtClean="0"/>
              <a:t>C </a:t>
            </a:r>
            <a:r>
              <a:rPr lang="en-US" altLang="en-US" sz="2400" i="1" dirty="0" smtClean="0"/>
              <a:t>/P</a:t>
            </a:r>
            <a:r>
              <a:rPr lang="en-US" altLang="en-US" sz="2400" i="1" baseline="-25000" dirty="0" smtClean="0"/>
              <a:t>F</a:t>
            </a:r>
            <a:r>
              <a:rPr lang="en-US" altLang="en-US" sz="2400" dirty="0" smtClean="0"/>
              <a:t> , Home produces relatively more cloth</a:t>
            </a:r>
          </a:p>
          <a:p>
            <a:endParaRPr lang="en-US" sz="2400" dirty="0" smtClean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è"/>
            </a:pPr>
            <a:r>
              <a:rPr lang="en-US" sz="2400" dirty="0" smtClean="0"/>
              <a:t>RS is shifted out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5370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in the </a:t>
            </a:r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pic>
        <p:nvPicPr>
          <p:cNvPr id="6" name="Picture 6" descr="Krugman_c04F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1" t="5336" r="4141" b="4621"/>
          <a:stretch/>
        </p:blipFill>
        <p:spPr bwMode="auto">
          <a:xfrm>
            <a:off x="1861618" y="1661016"/>
            <a:ext cx="4870852" cy="517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0152" y="3284984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With trade and price convergence,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C </a:t>
            </a:r>
            <a:r>
              <a:rPr lang="en-US" altLang="en-US" sz="2400" i="1" dirty="0"/>
              <a:t>/P</a:t>
            </a:r>
            <a:r>
              <a:rPr lang="en-US" altLang="en-US" sz="2400" i="1" baseline="-25000" dirty="0"/>
              <a:t>F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moves to point 2, between points 1 and 3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5151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in the </a:t>
            </a:r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After price convergence, the economy exports the good whose relative price increases</a:t>
            </a:r>
          </a:p>
        </p:txBody>
      </p:sp>
    </p:spTree>
    <p:extLst>
      <p:ext uri="{BB962C8B-B14F-4D97-AF65-F5344CB8AC3E}">
        <p14:creationId xmlns:p14="http://schemas.microsoft.com/office/powerpoint/2010/main" val="9655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Trade in the </a:t>
            </a:r>
            <a:r>
              <a:rPr lang="en-GB" dirty="0" err="1"/>
              <a:t>Heckscher</a:t>
            </a:r>
            <a:r>
              <a:rPr lang="en-GB" dirty="0"/>
              <a:t>-Ohlin model</a:t>
            </a:r>
          </a:p>
        </p:txBody>
      </p:sp>
      <p:grpSp>
        <p:nvGrpSpPr>
          <p:cNvPr id="27" name="Group 61"/>
          <p:cNvGrpSpPr>
            <a:grpSpLocks/>
          </p:cNvGrpSpPr>
          <p:nvPr/>
        </p:nvGrpSpPr>
        <p:grpSpPr bwMode="auto">
          <a:xfrm>
            <a:off x="2260600" y="3429000"/>
            <a:ext cx="2311400" cy="2406650"/>
            <a:chOff x="1424" y="2160"/>
            <a:chExt cx="1456" cy="1516"/>
          </a:xfrm>
        </p:grpSpPr>
        <p:sp>
          <p:nvSpPr>
            <p:cNvPr id="28" name="Arc 4"/>
            <p:cNvSpPr>
              <a:spLocks/>
            </p:cNvSpPr>
            <p:nvPr/>
          </p:nvSpPr>
          <p:spPr bwMode="auto">
            <a:xfrm>
              <a:off x="1424" y="2160"/>
              <a:ext cx="1456" cy="15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471" y="2256"/>
              <a:ext cx="6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i="1" dirty="0" smtClean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Foreign</a:t>
              </a:r>
              <a:endParaRPr lang="en-US" altLang="en-US" sz="1800" b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2286000" y="2971800"/>
            <a:ext cx="4333876" cy="2863850"/>
            <a:chOff x="1440" y="1776"/>
            <a:chExt cx="2730" cy="1804"/>
          </a:xfrm>
        </p:grpSpPr>
        <p:sp>
          <p:nvSpPr>
            <p:cNvPr id="31" name="Arc 7"/>
            <p:cNvSpPr>
              <a:spLocks/>
            </p:cNvSpPr>
            <p:nvPr/>
          </p:nvSpPr>
          <p:spPr bwMode="auto">
            <a:xfrm>
              <a:off x="1440" y="1776"/>
              <a:ext cx="2730" cy="18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550" y="1815"/>
              <a:ext cx="5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Home</a:t>
              </a:r>
              <a:endParaRPr lang="en-US" altLang="en-US" sz="1800" b="1" baseline="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1636712" y="1873250"/>
            <a:ext cx="6372225" cy="4683125"/>
            <a:chOff x="1056" y="1180"/>
            <a:chExt cx="4014" cy="2950"/>
          </a:xfrm>
        </p:grpSpPr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056" y="118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food,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F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  <p:grpSp>
          <p:nvGrpSpPr>
            <p:cNvPr id="35" name="Group 55"/>
            <p:cNvGrpSpPr>
              <a:grpSpLocks/>
            </p:cNvGrpSpPr>
            <p:nvPr/>
          </p:nvGrpSpPr>
          <p:grpSpPr bwMode="auto">
            <a:xfrm>
              <a:off x="1440" y="1593"/>
              <a:ext cx="3024" cy="2064"/>
              <a:chOff x="1440" y="1593"/>
              <a:chExt cx="3024" cy="2064"/>
            </a:xfrm>
          </p:grpSpPr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1449" y="1593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1440" y="3652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206" y="3726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cloth,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C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2932112" y="2852936"/>
            <a:ext cx="2214272" cy="63678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3829462" y="3033713"/>
            <a:ext cx="240801" cy="242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4253705" y="4666991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Connector 68"/>
          <p:cNvCxnSpPr/>
          <p:nvPr/>
        </p:nvCxnSpPr>
        <p:spPr>
          <a:xfrm>
            <a:off x="3979022" y="4023551"/>
            <a:ext cx="720816" cy="156568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4234654" y="465455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3939292" y="26114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 baseline="0" dirty="0">
                <a:latin typeface="Arial" charset="0"/>
              </a:rPr>
              <a:t>1</a:t>
            </a: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4429917" y="4305496"/>
            <a:ext cx="36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800" b="1" baseline="0" dirty="0"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Trade in the </a:t>
            </a:r>
            <a:r>
              <a:rPr lang="en-GB" dirty="0" err="1"/>
              <a:t>Heckscher</a:t>
            </a:r>
            <a:r>
              <a:rPr lang="en-GB" dirty="0"/>
              <a:t>-Ohlin model</a:t>
            </a:r>
          </a:p>
        </p:txBody>
      </p:sp>
      <p:grpSp>
        <p:nvGrpSpPr>
          <p:cNvPr id="27" name="Group 61"/>
          <p:cNvGrpSpPr>
            <a:grpSpLocks/>
          </p:cNvGrpSpPr>
          <p:nvPr/>
        </p:nvGrpSpPr>
        <p:grpSpPr bwMode="auto">
          <a:xfrm>
            <a:off x="2260600" y="3429000"/>
            <a:ext cx="2311400" cy="2406650"/>
            <a:chOff x="1424" y="2160"/>
            <a:chExt cx="1456" cy="1516"/>
          </a:xfrm>
        </p:grpSpPr>
        <p:sp>
          <p:nvSpPr>
            <p:cNvPr id="28" name="Arc 4"/>
            <p:cNvSpPr>
              <a:spLocks/>
            </p:cNvSpPr>
            <p:nvPr/>
          </p:nvSpPr>
          <p:spPr bwMode="auto">
            <a:xfrm>
              <a:off x="1424" y="2160"/>
              <a:ext cx="1456" cy="15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471" y="2256"/>
              <a:ext cx="6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i="1" dirty="0" smtClean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Foreign</a:t>
              </a:r>
              <a:endParaRPr lang="en-US" altLang="en-US" sz="1800" b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2286000" y="2971800"/>
            <a:ext cx="4333876" cy="2863850"/>
            <a:chOff x="1440" y="1776"/>
            <a:chExt cx="2730" cy="1804"/>
          </a:xfrm>
        </p:grpSpPr>
        <p:sp>
          <p:nvSpPr>
            <p:cNvPr id="31" name="Arc 7"/>
            <p:cNvSpPr>
              <a:spLocks/>
            </p:cNvSpPr>
            <p:nvPr/>
          </p:nvSpPr>
          <p:spPr bwMode="auto">
            <a:xfrm>
              <a:off x="1440" y="1776"/>
              <a:ext cx="2730" cy="18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550" y="1815"/>
              <a:ext cx="5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Home</a:t>
              </a:r>
              <a:endParaRPr lang="en-US" altLang="en-US" sz="1800" b="1" baseline="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1636712" y="1873250"/>
            <a:ext cx="6372225" cy="4683125"/>
            <a:chOff x="1056" y="1180"/>
            <a:chExt cx="4014" cy="2950"/>
          </a:xfrm>
        </p:grpSpPr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056" y="118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food,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F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  <p:grpSp>
          <p:nvGrpSpPr>
            <p:cNvPr id="35" name="Group 55"/>
            <p:cNvGrpSpPr>
              <a:grpSpLocks/>
            </p:cNvGrpSpPr>
            <p:nvPr/>
          </p:nvGrpSpPr>
          <p:grpSpPr bwMode="auto">
            <a:xfrm>
              <a:off x="1440" y="1593"/>
              <a:ext cx="3024" cy="2064"/>
              <a:chOff x="1440" y="1593"/>
              <a:chExt cx="3024" cy="2064"/>
            </a:xfrm>
          </p:grpSpPr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1449" y="1593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1440" y="3652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206" y="3726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cloth,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C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</p:grpSp>
      <p:cxnSp>
        <p:nvCxnSpPr>
          <p:cNvPr id="72" name="Straight Connector 71"/>
          <p:cNvCxnSpPr/>
          <p:nvPr/>
        </p:nvCxnSpPr>
        <p:spPr>
          <a:xfrm>
            <a:off x="3286125" y="3403601"/>
            <a:ext cx="1789931" cy="20416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711826" y="4019735"/>
            <a:ext cx="935644" cy="11072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795711" y="402312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074818" y="4492228"/>
            <a:ext cx="240801" cy="242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Connector 58"/>
          <p:cNvCxnSpPr/>
          <p:nvPr/>
        </p:nvCxnSpPr>
        <p:spPr>
          <a:xfrm>
            <a:off x="2932112" y="2852936"/>
            <a:ext cx="2214272" cy="63678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3829462" y="3033713"/>
            <a:ext cx="240801" cy="242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4253705" y="4666991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Connector 68"/>
          <p:cNvCxnSpPr/>
          <p:nvPr/>
        </p:nvCxnSpPr>
        <p:spPr>
          <a:xfrm>
            <a:off x="3795711" y="3581400"/>
            <a:ext cx="904127" cy="20078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4234654" y="465455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3939292" y="26114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 baseline="0" dirty="0">
                <a:latin typeface="Arial" charset="0"/>
              </a:rPr>
              <a:t>1</a:t>
            </a:r>
          </a:p>
        </p:txBody>
      </p: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4429917" y="4305496"/>
            <a:ext cx="36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800" b="1" baseline="0" dirty="0">
                <a:latin typeface="Arial" charset="0"/>
              </a:rPr>
              <a:t>1</a:t>
            </a: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4036616" y="3756866"/>
            <a:ext cx="36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800" b="1" baseline="0" dirty="0" smtClean="0">
                <a:latin typeface="Arial" charset="0"/>
              </a:rPr>
              <a:t>2</a:t>
            </a:r>
            <a:endParaRPr lang="en-US" altLang="en-US" sz="1800" b="1" baseline="0" dirty="0">
              <a:latin typeface="Arial" charset="0"/>
            </a:endParaRP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 flipH="1">
            <a:off x="6074818" y="4023120"/>
            <a:ext cx="3917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800" b="1" baseline="0" dirty="0" smtClean="0">
                <a:latin typeface="Arial" charset="0"/>
              </a:rPr>
              <a:t>2</a:t>
            </a:r>
            <a:endParaRPr lang="en-US" altLang="en-US" sz="1800" b="1" baseline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Trade in the </a:t>
            </a:r>
            <a:r>
              <a:rPr lang="en-GB" dirty="0" err="1"/>
              <a:t>Heckscher</a:t>
            </a:r>
            <a:r>
              <a:rPr lang="en-GB" dirty="0"/>
              <a:t>-Ohlin model</a:t>
            </a:r>
          </a:p>
        </p:txBody>
      </p:sp>
      <p:grpSp>
        <p:nvGrpSpPr>
          <p:cNvPr id="27" name="Group 61"/>
          <p:cNvGrpSpPr>
            <a:grpSpLocks/>
          </p:cNvGrpSpPr>
          <p:nvPr/>
        </p:nvGrpSpPr>
        <p:grpSpPr bwMode="auto">
          <a:xfrm>
            <a:off x="2260600" y="3429000"/>
            <a:ext cx="2311400" cy="2406650"/>
            <a:chOff x="1424" y="2160"/>
            <a:chExt cx="1456" cy="1516"/>
          </a:xfrm>
        </p:grpSpPr>
        <p:sp>
          <p:nvSpPr>
            <p:cNvPr id="28" name="Arc 4"/>
            <p:cNvSpPr>
              <a:spLocks/>
            </p:cNvSpPr>
            <p:nvPr/>
          </p:nvSpPr>
          <p:spPr bwMode="auto">
            <a:xfrm>
              <a:off x="1424" y="2160"/>
              <a:ext cx="1456" cy="15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471" y="2256"/>
              <a:ext cx="6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i="1" dirty="0" smtClean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Foreign</a:t>
              </a:r>
              <a:endParaRPr lang="en-US" altLang="en-US" sz="1800" b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2286000" y="2971800"/>
            <a:ext cx="4333876" cy="2863850"/>
            <a:chOff x="1440" y="1776"/>
            <a:chExt cx="2730" cy="1804"/>
          </a:xfrm>
        </p:grpSpPr>
        <p:sp>
          <p:nvSpPr>
            <p:cNvPr id="31" name="Arc 7"/>
            <p:cNvSpPr>
              <a:spLocks/>
            </p:cNvSpPr>
            <p:nvPr/>
          </p:nvSpPr>
          <p:spPr bwMode="auto">
            <a:xfrm>
              <a:off x="1440" y="1776"/>
              <a:ext cx="2730" cy="18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550" y="1815"/>
              <a:ext cx="5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Home</a:t>
              </a:r>
              <a:endParaRPr lang="en-US" altLang="en-US" sz="1800" b="1" baseline="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1636712" y="1873250"/>
            <a:ext cx="6372225" cy="4683125"/>
            <a:chOff x="1056" y="1180"/>
            <a:chExt cx="4014" cy="2950"/>
          </a:xfrm>
        </p:grpSpPr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056" y="118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food,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F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  <p:grpSp>
          <p:nvGrpSpPr>
            <p:cNvPr id="35" name="Group 55"/>
            <p:cNvGrpSpPr>
              <a:grpSpLocks/>
            </p:cNvGrpSpPr>
            <p:nvPr/>
          </p:nvGrpSpPr>
          <p:grpSpPr bwMode="auto">
            <a:xfrm>
              <a:off x="1440" y="1593"/>
              <a:ext cx="3024" cy="2064"/>
              <a:chOff x="1440" y="1593"/>
              <a:chExt cx="3024" cy="2064"/>
            </a:xfrm>
          </p:grpSpPr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1449" y="1593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1440" y="3652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206" y="3726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cloth,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C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</p:grpSp>
      <p:grpSp>
        <p:nvGrpSpPr>
          <p:cNvPr id="40" name="Group 63"/>
          <p:cNvGrpSpPr>
            <a:grpSpLocks/>
          </p:cNvGrpSpPr>
          <p:nvPr/>
        </p:nvGrpSpPr>
        <p:grpSpPr bwMode="auto">
          <a:xfrm>
            <a:off x="6162582" y="4252166"/>
            <a:ext cx="2362200" cy="381000"/>
            <a:chOff x="2064" y="1728"/>
            <a:chExt cx="1488" cy="240"/>
          </a:xfrm>
        </p:grpSpPr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2352" y="1728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solidFill>
                    <a:srgbClr val="FF0000"/>
                  </a:solidFill>
                  <a:latin typeface="Arial" charset="0"/>
                </a:rPr>
                <a:t>Slope = -</a:t>
              </a:r>
              <a:r>
                <a:rPr lang="en-US" altLang="en-US" sz="1800" b="1" i="1" baseline="0" dirty="0">
                  <a:solidFill>
                    <a:srgbClr val="FF0000"/>
                  </a:solidFill>
                  <a:latin typeface="Arial" charset="0"/>
                </a:rPr>
                <a:t>P</a:t>
              </a:r>
              <a:r>
                <a:rPr lang="en-US" altLang="en-US" sz="18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  <a:r>
                <a:rPr lang="en-US" altLang="en-US" sz="1800" b="1" i="1" baseline="0" dirty="0">
                  <a:solidFill>
                    <a:srgbClr val="FF0000"/>
                  </a:solidFill>
                  <a:latin typeface="Arial" charset="0"/>
                </a:rPr>
                <a:t>/P</a:t>
              </a:r>
              <a:r>
                <a:rPr lang="en-US" altLang="en-US" sz="1800" b="1" i="1" dirty="0">
                  <a:solidFill>
                    <a:srgbClr val="FF0000"/>
                  </a:solidFill>
                  <a:latin typeface="Arial" charset="0"/>
                </a:rPr>
                <a:t>F</a:t>
              </a:r>
              <a:endParaRPr lang="en-US" altLang="en-US" sz="1800" b="1" i="1" baseline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 flipH="1">
              <a:off x="2064" y="1872"/>
              <a:ext cx="299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72" name="Straight Connector 71"/>
          <p:cNvCxnSpPr/>
          <p:nvPr/>
        </p:nvCxnSpPr>
        <p:spPr>
          <a:xfrm>
            <a:off x="3286125" y="3403601"/>
            <a:ext cx="1789931" cy="20416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611288" y="2694802"/>
            <a:ext cx="2036182" cy="24322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795711" y="402312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074818" y="4492228"/>
            <a:ext cx="240801" cy="242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Connector 58"/>
          <p:cNvCxnSpPr/>
          <p:nvPr/>
        </p:nvCxnSpPr>
        <p:spPr>
          <a:xfrm>
            <a:off x="2932112" y="2852936"/>
            <a:ext cx="3142706" cy="90393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3829462" y="3033713"/>
            <a:ext cx="240801" cy="242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4253705" y="4666991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Connector 68"/>
          <p:cNvCxnSpPr/>
          <p:nvPr/>
        </p:nvCxnSpPr>
        <p:spPr>
          <a:xfrm>
            <a:off x="3795711" y="3581400"/>
            <a:ext cx="904127" cy="20078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4234654" y="465455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4217988" y="1217474"/>
            <a:ext cx="31051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en-US" dirty="0" smtClean="0">
                <a:latin typeface="+mj-lt"/>
              </a:rPr>
              <a:t>With price convergence, </a:t>
            </a:r>
            <a:r>
              <a:rPr lang="en-US" altLang="en-US" b="1" i="1" dirty="0" smtClean="0">
                <a:solidFill>
                  <a:srgbClr val="FF0000"/>
                </a:solidFill>
                <a:latin typeface="+mj-lt"/>
              </a:rPr>
              <a:t>PC/PF </a:t>
            </a:r>
            <a:r>
              <a:rPr lang="en-US" altLang="en-US" dirty="0" smtClean="0">
                <a:latin typeface="+mj-lt"/>
              </a:rPr>
              <a:t>increases at Home</a:t>
            </a:r>
          </a:p>
          <a:p>
            <a:pPr lvl="1"/>
            <a:endParaRPr lang="en-US" altLang="en-US" dirty="0">
              <a:latin typeface="+mj-lt"/>
            </a:endParaRPr>
          </a:p>
          <a:p>
            <a:pPr lvl="1"/>
            <a:r>
              <a:rPr lang="en-US" altLang="en-US" dirty="0" smtClean="0">
                <a:latin typeface="+mj-lt"/>
              </a:rPr>
              <a:t>And </a:t>
            </a:r>
            <a:r>
              <a:rPr lang="en-US" altLang="en-US" b="1" i="1" dirty="0" smtClean="0">
                <a:solidFill>
                  <a:srgbClr val="333399"/>
                </a:solidFill>
                <a:latin typeface="Arial" charset="0"/>
              </a:rPr>
              <a:t>PC/PF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decreases in Foreign</a:t>
            </a:r>
            <a:endParaRPr lang="en-US" altLang="en-US" b="1" i="1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3939292" y="26114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 baseline="0" dirty="0">
                <a:latin typeface="Arial" charset="0"/>
              </a:rPr>
              <a:t>1</a:t>
            </a:r>
          </a:p>
        </p:txBody>
      </p: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4429917" y="4305496"/>
            <a:ext cx="36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800" b="1" baseline="0" dirty="0">
                <a:latin typeface="Arial" charset="0"/>
              </a:rPr>
              <a:t>1</a:t>
            </a: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4036616" y="3756866"/>
            <a:ext cx="36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800" b="1" baseline="0" dirty="0" smtClean="0">
                <a:latin typeface="Arial" charset="0"/>
              </a:rPr>
              <a:t>2</a:t>
            </a:r>
            <a:endParaRPr lang="en-US" altLang="en-US" sz="1800" b="1" baseline="0" dirty="0">
              <a:latin typeface="Arial" charset="0"/>
            </a:endParaRP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 flipH="1">
            <a:off x="6074818" y="4023120"/>
            <a:ext cx="3917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800" b="1" baseline="0" dirty="0" smtClean="0">
                <a:latin typeface="Arial" charset="0"/>
              </a:rPr>
              <a:t>2</a:t>
            </a:r>
            <a:endParaRPr lang="en-US" altLang="en-US" sz="1800" b="1" baseline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A realistic view of trade must allow for differences in factors of production such as land, capital, and natural resources </a:t>
            </a:r>
          </a:p>
          <a:p>
            <a:endParaRPr lang="en-GB" dirty="0"/>
          </a:p>
        </p:txBody>
      </p:sp>
      <p:pic>
        <p:nvPicPr>
          <p:cNvPr id="4" name="Picture 2" descr="http://cdn3.vox-cdn.com/uploads/chorus_asset/file/664068/world-commodities-map_536bebb20436a.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3424"/>
            <a:ext cx="8861978" cy="46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Trade in the </a:t>
            </a:r>
            <a:r>
              <a:rPr lang="en-GB" dirty="0" err="1"/>
              <a:t>Heckscher</a:t>
            </a:r>
            <a:r>
              <a:rPr lang="en-GB" dirty="0"/>
              <a:t>-Ohlin model</a:t>
            </a:r>
          </a:p>
        </p:txBody>
      </p:sp>
      <p:grpSp>
        <p:nvGrpSpPr>
          <p:cNvPr id="27" name="Group 61"/>
          <p:cNvGrpSpPr>
            <a:grpSpLocks/>
          </p:cNvGrpSpPr>
          <p:nvPr/>
        </p:nvGrpSpPr>
        <p:grpSpPr bwMode="auto">
          <a:xfrm>
            <a:off x="2260600" y="3429000"/>
            <a:ext cx="2311400" cy="2406650"/>
            <a:chOff x="1424" y="2160"/>
            <a:chExt cx="1456" cy="1516"/>
          </a:xfrm>
        </p:grpSpPr>
        <p:sp>
          <p:nvSpPr>
            <p:cNvPr id="28" name="Arc 4"/>
            <p:cNvSpPr>
              <a:spLocks/>
            </p:cNvSpPr>
            <p:nvPr/>
          </p:nvSpPr>
          <p:spPr bwMode="auto">
            <a:xfrm>
              <a:off x="1424" y="2160"/>
              <a:ext cx="1456" cy="15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471" y="2256"/>
              <a:ext cx="6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i="1" dirty="0" smtClean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Foreign</a:t>
              </a:r>
              <a:endParaRPr lang="en-US" altLang="en-US" sz="1800" b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2286000" y="2971800"/>
            <a:ext cx="4333876" cy="2863850"/>
            <a:chOff x="1440" y="1776"/>
            <a:chExt cx="2730" cy="1804"/>
          </a:xfrm>
        </p:grpSpPr>
        <p:sp>
          <p:nvSpPr>
            <p:cNvPr id="31" name="Arc 7"/>
            <p:cNvSpPr>
              <a:spLocks/>
            </p:cNvSpPr>
            <p:nvPr/>
          </p:nvSpPr>
          <p:spPr bwMode="auto">
            <a:xfrm>
              <a:off x="1440" y="1776"/>
              <a:ext cx="2730" cy="18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550" y="1815"/>
              <a:ext cx="5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Home</a:t>
              </a:r>
              <a:endParaRPr lang="en-US" altLang="en-US" sz="1800" b="1" baseline="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1636712" y="1873250"/>
            <a:ext cx="6372225" cy="4683125"/>
            <a:chOff x="1056" y="1180"/>
            <a:chExt cx="4014" cy="2950"/>
          </a:xfrm>
        </p:grpSpPr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056" y="118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food,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F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  <p:grpSp>
          <p:nvGrpSpPr>
            <p:cNvPr id="35" name="Group 55"/>
            <p:cNvGrpSpPr>
              <a:grpSpLocks/>
            </p:cNvGrpSpPr>
            <p:nvPr/>
          </p:nvGrpSpPr>
          <p:grpSpPr bwMode="auto">
            <a:xfrm>
              <a:off x="1440" y="1593"/>
              <a:ext cx="3024" cy="2064"/>
              <a:chOff x="1440" y="1593"/>
              <a:chExt cx="3024" cy="2064"/>
            </a:xfrm>
          </p:grpSpPr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1449" y="1593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1440" y="3652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206" y="3726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cloth,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C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</p:grpSp>
      <p:grpSp>
        <p:nvGrpSpPr>
          <p:cNvPr id="40" name="Group 63"/>
          <p:cNvGrpSpPr>
            <a:grpSpLocks/>
          </p:cNvGrpSpPr>
          <p:nvPr/>
        </p:nvGrpSpPr>
        <p:grpSpPr bwMode="auto">
          <a:xfrm>
            <a:off x="6162582" y="4252166"/>
            <a:ext cx="2362200" cy="381000"/>
            <a:chOff x="2064" y="1728"/>
            <a:chExt cx="1488" cy="240"/>
          </a:xfrm>
        </p:grpSpPr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2352" y="1728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solidFill>
                    <a:srgbClr val="FF0000"/>
                  </a:solidFill>
                  <a:latin typeface="Arial" charset="0"/>
                </a:rPr>
                <a:t>Slope = -</a:t>
              </a:r>
              <a:r>
                <a:rPr lang="en-US" altLang="en-US" sz="1800" b="1" i="1" baseline="0" dirty="0">
                  <a:solidFill>
                    <a:srgbClr val="FF0000"/>
                  </a:solidFill>
                  <a:latin typeface="Arial" charset="0"/>
                </a:rPr>
                <a:t>P</a:t>
              </a:r>
              <a:r>
                <a:rPr lang="en-US" altLang="en-US" sz="18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  <a:r>
                <a:rPr lang="en-US" altLang="en-US" sz="1800" b="1" i="1" baseline="0" dirty="0">
                  <a:solidFill>
                    <a:srgbClr val="FF0000"/>
                  </a:solidFill>
                  <a:latin typeface="Arial" charset="0"/>
                </a:rPr>
                <a:t>/P</a:t>
              </a:r>
              <a:r>
                <a:rPr lang="en-US" altLang="en-US" sz="1800" b="1" i="1" dirty="0">
                  <a:solidFill>
                    <a:srgbClr val="FF0000"/>
                  </a:solidFill>
                  <a:latin typeface="Arial" charset="0"/>
                </a:rPr>
                <a:t>F</a:t>
              </a:r>
              <a:endParaRPr lang="en-US" altLang="en-US" sz="1800" b="1" i="1" baseline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 flipH="1">
              <a:off x="2064" y="1872"/>
              <a:ext cx="299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72" name="Straight Connector 71"/>
          <p:cNvCxnSpPr/>
          <p:nvPr/>
        </p:nvCxnSpPr>
        <p:spPr>
          <a:xfrm>
            <a:off x="3286125" y="3403601"/>
            <a:ext cx="1789931" cy="20416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611288" y="2694802"/>
            <a:ext cx="2036182" cy="24322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795711" y="402312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074818" y="4492228"/>
            <a:ext cx="240801" cy="242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Connector 58"/>
          <p:cNvCxnSpPr/>
          <p:nvPr/>
        </p:nvCxnSpPr>
        <p:spPr>
          <a:xfrm>
            <a:off x="2932112" y="2852936"/>
            <a:ext cx="3142706" cy="90393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3829462" y="3033713"/>
            <a:ext cx="240801" cy="242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4253705" y="4666991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Connector 68"/>
          <p:cNvCxnSpPr/>
          <p:nvPr/>
        </p:nvCxnSpPr>
        <p:spPr>
          <a:xfrm>
            <a:off x="3795711" y="3581400"/>
            <a:ext cx="904127" cy="20078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4234654" y="465455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3939292" y="26114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 baseline="0" dirty="0">
                <a:latin typeface="Arial" charset="0"/>
              </a:rPr>
              <a:t>1</a:t>
            </a:r>
          </a:p>
        </p:txBody>
      </p: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4429917" y="4305496"/>
            <a:ext cx="36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800" b="1" baseline="0" dirty="0">
                <a:latin typeface="Arial" charset="0"/>
              </a:rPr>
              <a:t>1</a:t>
            </a: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4036616" y="3756866"/>
            <a:ext cx="36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800" b="1" baseline="0" dirty="0" smtClean="0">
                <a:latin typeface="Arial" charset="0"/>
              </a:rPr>
              <a:t>2</a:t>
            </a:r>
            <a:endParaRPr lang="en-US" altLang="en-US" sz="1800" b="1" baseline="0" dirty="0">
              <a:latin typeface="Arial" charset="0"/>
            </a:endParaRP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 flipH="1">
            <a:off x="6074818" y="4023120"/>
            <a:ext cx="3917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800" b="1" baseline="0" dirty="0" smtClean="0">
                <a:latin typeface="Arial" charset="0"/>
              </a:rPr>
              <a:t>2</a:t>
            </a:r>
            <a:endParaRPr lang="en-US" altLang="en-US" sz="1800" b="1" baseline="0" dirty="0"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51326" y="1279387"/>
            <a:ext cx="4572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/>
            <a:r>
              <a:rPr lang="en-US" altLang="en-US" b="1" dirty="0"/>
              <a:t>In Home, the rise in the relative price of cloth leads to a rise in the relative production of </a:t>
            </a:r>
            <a:r>
              <a:rPr lang="en-US" altLang="en-US" b="1" dirty="0" smtClean="0"/>
              <a:t>cloth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24960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Trade in the </a:t>
            </a:r>
            <a:r>
              <a:rPr lang="en-GB" dirty="0" err="1"/>
              <a:t>Heckscher</a:t>
            </a:r>
            <a:r>
              <a:rPr lang="en-GB" dirty="0"/>
              <a:t>-Ohlin model</a:t>
            </a:r>
          </a:p>
        </p:txBody>
      </p:sp>
      <p:grpSp>
        <p:nvGrpSpPr>
          <p:cNvPr id="27" name="Group 61"/>
          <p:cNvGrpSpPr>
            <a:grpSpLocks/>
          </p:cNvGrpSpPr>
          <p:nvPr/>
        </p:nvGrpSpPr>
        <p:grpSpPr bwMode="auto">
          <a:xfrm>
            <a:off x="2260600" y="3429000"/>
            <a:ext cx="2311400" cy="2406650"/>
            <a:chOff x="1424" y="2160"/>
            <a:chExt cx="1456" cy="1516"/>
          </a:xfrm>
        </p:grpSpPr>
        <p:sp>
          <p:nvSpPr>
            <p:cNvPr id="28" name="Arc 4"/>
            <p:cNvSpPr>
              <a:spLocks/>
            </p:cNvSpPr>
            <p:nvPr/>
          </p:nvSpPr>
          <p:spPr bwMode="auto">
            <a:xfrm>
              <a:off x="1424" y="2160"/>
              <a:ext cx="1456" cy="15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1471" y="2256"/>
              <a:ext cx="64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i="1" dirty="0" smtClean="0">
                  <a:solidFill>
                    <a:srgbClr val="333399"/>
                  </a:solidFill>
                  <a:latin typeface="Arial" charset="0"/>
                  <a:sym typeface="Symbol" pitchFamily="18" charset="2"/>
                </a:rPr>
                <a:t>Foreign</a:t>
              </a:r>
              <a:endParaRPr lang="en-US" altLang="en-US" sz="1800" b="1" baseline="0" dirty="0">
                <a:solidFill>
                  <a:srgbClr val="333399"/>
                </a:solidFill>
                <a:latin typeface="Arial" charset="0"/>
              </a:endParaRPr>
            </a:p>
          </p:txBody>
        </p:sp>
      </p:grpSp>
      <p:grpSp>
        <p:nvGrpSpPr>
          <p:cNvPr id="30" name="Group 6"/>
          <p:cNvGrpSpPr>
            <a:grpSpLocks/>
          </p:cNvGrpSpPr>
          <p:nvPr/>
        </p:nvGrpSpPr>
        <p:grpSpPr bwMode="auto">
          <a:xfrm>
            <a:off x="2286000" y="2971800"/>
            <a:ext cx="4333876" cy="2863850"/>
            <a:chOff x="1440" y="1776"/>
            <a:chExt cx="2730" cy="1804"/>
          </a:xfrm>
        </p:grpSpPr>
        <p:sp>
          <p:nvSpPr>
            <p:cNvPr id="31" name="Arc 7"/>
            <p:cNvSpPr>
              <a:spLocks/>
            </p:cNvSpPr>
            <p:nvPr/>
          </p:nvSpPr>
          <p:spPr bwMode="auto">
            <a:xfrm>
              <a:off x="1440" y="1776"/>
              <a:ext cx="2730" cy="18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550" y="1815"/>
              <a:ext cx="5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800" b="1" i="1" baseline="0" dirty="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Home</a:t>
              </a:r>
              <a:endParaRPr lang="en-US" altLang="en-US" sz="1800" b="1" baseline="0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3" name="Group 56"/>
          <p:cNvGrpSpPr>
            <a:grpSpLocks/>
          </p:cNvGrpSpPr>
          <p:nvPr/>
        </p:nvGrpSpPr>
        <p:grpSpPr bwMode="auto">
          <a:xfrm>
            <a:off x="1636712" y="1873250"/>
            <a:ext cx="6372225" cy="4683125"/>
            <a:chOff x="1056" y="1180"/>
            <a:chExt cx="4014" cy="2950"/>
          </a:xfrm>
        </p:grpSpPr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1056" y="1180"/>
              <a:ext cx="8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food,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F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  <p:grpSp>
          <p:nvGrpSpPr>
            <p:cNvPr id="35" name="Group 55"/>
            <p:cNvGrpSpPr>
              <a:grpSpLocks/>
            </p:cNvGrpSpPr>
            <p:nvPr/>
          </p:nvGrpSpPr>
          <p:grpSpPr bwMode="auto">
            <a:xfrm>
              <a:off x="1440" y="1593"/>
              <a:ext cx="3024" cy="2064"/>
              <a:chOff x="1440" y="1593"/>
              <a:chExt cx="3024" cy="2064"/>
            </a:xfrm>
          </p:grpSpPr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1449" y="1593"/>
                <a:ext cx="0" cy="20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1440" y="3652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206" y="3726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Output of</a:t>
              </a:r>
            </a:p>
            <a:p>
              <a:pPr eaLnBrk="0" hangingPunct="0"/>
              <a:r>
                <a:rPr lang="en-US" altLang="en-US" sz="1800" b="1" baseline="0" dirty="0">
                  <a:latin typeface="Arial" charset="0"/>
                </a:rPr>
                <a:t>cloth, </a:t>
              </a:r>
              <a:r>
                <a:rPr lang="en-US" altLang="en-US" sz="1800" b="1" i="1" baseline="0" dirty="0">
                  <a:latin typeface="Arial" charset="0"/>
                </a:rPr>
                <a:t>Q</a:t>
              </a:r>
              <a:r>
                <a:rPr lang="en-US" altLang="en-US" sz="1800" b="1" i="1" dirty="0">
                  <a:latin typeface="Arial" charset="0"/>
                </a:rPr>
                <a:t>C</a:t>
              </a:r>
              <a:endParaRPr lang="en-US" altLang="en-US" sz="1800" b="1" i="1" baseline="0" dirty="0">
                <a:latin typeface="Arial" charset="0"/>
              </a:endParaRPr>
            </a:p>
          </p:txBody>
        </p:sp>
      </p:grpSp>
      <p:grpSp>
        <p:nvGrpSpPr>
          <p:cNvPr id="40" name="Group 63"/>
          <p:cNvGrpSpPr>
            <a:grpSpLocks/>
          </p:cNvGrpSpPr>
          <p:nvPr/>
        </p:nvGrpSpPr>
        <p:grpSpPr bwMode="auto">
          <a:xfrm>
            <a:off x="6162582" y="4252166"/>
            <a:ext cx="2362200" cy="381000"/>
            <a:chOff x="2064" y="1728"/>
            <a:chExt cx="1488" cy="240"/>
          </a:xfrm>
        </p:grpSpPr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2352" y="1728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800" b="1" baseline="0" dirty="0">
                  <a:solidFill>
                    <a:srgbClr val="FF0000"/>
                  </a:solidFill>
                  <a:latin typeface="Arial" charset="0"/>
                </a:rPr>
                <a:t>Slope = -</a:t>
              </a:r>
              <a:r>
                <a:rPr lang="en-US" altLang="en-US" sz="1800" b="1" i="1" baseline="0" dirty="0">
                  <a:solidFill>
                    <a:srgbClr val="FF0000"/>
                  </a:solidFill>
                  <a:latin typeface="Arial" charset="0"/>
                </a:rPr>
                <a:t>P</a:t>
              </a:r>
              <a:r>
                <a:rPr lang="en-US" altLang="en-US" sz="1800" b="1" i="1" dirty="0">
                  <a:solidFill>
                    <a:srgbClr val="FF0000"/>
                  </a:solidFill>
                  <a:latin typeface="Arial" charset="0"/>
                </a:rPr>
                <a:t>C</a:t>
              </a:r>
              <a:r>
                <a:rPr lang="en-US" altLang="en-US" sz="1800" b="1" i="1" baseline="0" dirty="0">
                  <a:solidFill>
                    <a:srgbClr val="FF0000"/>
                  </a:solidFill>
                  <a:latin typeface="Arial" charset="0"/>
                </a:rPr>
                <a:t>/P</a:t>
              </a:r>
              <a:r>
                <a:rPr lang="en-US" altLang="en-US" sz="1800" b="1" i="1" dirty="0">
                  <a:solidFill>
                    <a:srgbClr val="FF0000"/>
                  </a:solidFill>
                  <a:latin typeface="Arial" charset="0"/>
                </a:rPr>
                <a:t>F</a:t>
              </a:r>
              <a:endParaRPr lang="en-US" altLang="en-US" sz="1800" b="1" i="1" baseline="0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42" name="Line 25"/>
            <p:cNvSpPr>
              <a:spLocks noChangeShapeType="1"/>
            </p:cNvSpPr>
            <p:nvPr/>
          </p:nvSpPr>
          <p:spPr bwMode="auto">
            <a:xfrm flipH="1">
              <a:off x="2064" y="1872"/>
              <a:ext cx="299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72" name="Straight Connector 71"/>
          <p:cNvCxnSpPr/>
          <p:nvPr/>
        </p:nvCxnSpPr>
        <p:spPr>
          <a:xfrm>
            <a:off x="3286125" y="3403601"/>
            <a:ext cx="1789931" cy="20416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611288" y="2694802"/>
            <a:ext cx="2036182" cy="24322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3795711" y="402312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074818" y="4492228"/>
            <a:ext cx="240801" cy="242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Connector 58"/>
          <p:cNvCxnSpPr/>
          <p:nvPr/>
        </p:nvCxnSpPr>
        <p:spPr>
          <a:xfrm>
            <a:off x="2932112" y="2852936"/>
            <a:ext cx="3142706" cy="90393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3829462" y="3033713"/>
            <a:ext cx="240801" cy="2420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4253705" y="4666991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Connector 68"/>
          <p:cNvCxnSpPr/>
          <p:nvPr/>
        </p:nvCxnSpPr>
        <p:spPr>
          <a:xfrm>
            <a:off x="3795711" y="3581400"/>
            <a:ext cx="904127" cy="20078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4234654" y="4654550"/>
            <a:ext cx="171451" cy="183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 Box 22"/>
          <p:cNvSpPr txBox="1">
            <a:spLocks noChangeArrowheads="1"/>
          </p:cNvSpPr>
          <p:nvPr/>
        </p:nvSpPr>
        <p:spPr bwMode="auto">
          <a:xfrm>
            <a:off x="3939292" y="26114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 baseline="0" dirty="0">
                <a:latin typeface="Arial" charset="0"/>
              </a:rPr>
              <a:t>1</a:t>
            </a:r>
          </a:p>
        </p:txBody>
      </p: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4429917" y="4305496"/>
            <a:ext cx="36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800" b="1" baseline="0" dirty="0">
                <a:latin typeface="Arial" charset="0"/>
              </a:rPr>
              <a:t>1</a:t>
            </a: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4036616" y="3756866"/>
            <a:ext cx="36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800" b="1" baseline="0" dirty="0" smtClean="0">
                <a:latin typeface="Arial" charset="0"/>
              </a:rPr>
              <a:t>2</a:t>
            </a:r>
            <a:endParaRPr lang="en-US" altLang="en-US" sz="1800" b="1" baseline="0" dirty="0">
              <a:latin typeface="Arial" charset="0"/>
            </a:endParaRP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 flipH="1">
            <a:off x="6074818" y="4023120"/>
            <a:ext cx="3917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1800" b="1" baseline="0" dirty="0" smtClean="0">
                <a:latin typeface="Arial" charset="0"/>
              </a:rPr>
              <a:t>2</a:t>
            </a:r>
            <a:endParaRPr lang="en-US" altLang="en-US" sz="1800" b="1" baseline="0" dirty="0"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51326" y="1411585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decline in the relative price of cloth in Foreign leads it to </a:t>
            </a:r>
            <a:r>
              <a:rPr lang="en-US" altLang="en-US" dirty="0" smtClean="0"/>
              <a:t>produce more food and become </a:t>
            </a:r>
            <a:r>
              <a:rPr lang="en-US" altLang="en-US" dirty="0"/>
              <a:t>an </a:t>
            </a:r>
            <a:r>
              <a:rPr lang="en-US" altLang="en-US" dirty="0" smtClean="0"/>
              <a:t>exporter of </a:t>
            </a:r>
            <a:r>
              <a:rPr lang="en-US" altLang="en-US" dirty="0"/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124960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in the </a:t>
            </a:r>
            <a:r>
              <a:rPr lang="en-GB" dirty="0" err="1" smtClean="0"/>
              <a:t>Heckscher</a:t>
            </a:r>
            <a:r>
              <a:rPr lang="en-GB" dirty="0" smtClean="0"/>
              <a:t>-Ohlin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Recap: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An economy will be relatively efficient at producing goods that are intensive in its abundant factors of production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dirty="0" smtClean="0">
                <a:cs typeface="Times New Roman" charset="0"/>
              </a:rPr>
              <a:t>An economy will export </a:t>
            </a:r>
            <a:r>
              <a:rPr lang="en-US" altLang="en-US" sz="2800" dirty="0" smtClean="0"/>
              <a:t>goods that are intensive in its abundant factors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This proposition is called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the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Heckscher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-Ohlin theorem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do changes in prices affect incomes?</a:t>
            </a:r>
          </a:p>
        </p:txBody>
      </p:sp>
    </p:spTree>
    <p:extLst>
      <p:ext uri="{BB962C8B-B14F-4D97-AF65-F5344CB8AC3E}">
        <p14:creationId xmlns:p14="http://schemas.microsoft.com/office/powerpoint/2010/main" val="25936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competitive markets: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Price of each good = cost of production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If food production makes use of very little labour, a rise in wages will not have much effect on the price of food</a:t>
            </a:r>
          </a:p>
        </p:txBody>
      </p:sp>
    </p:spTree>
    <p:extLst>
      <p:ext uri="{BB962C8B-B14F-4D97-AF65-F5344CB8AC3E}">
        <p14:creationId xmlns:p14="http://schemas.microsoft.com/office/powerpoint/2010/main" val="12152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competitive markets: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Price of each good = cost of production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If food production makes use of very little labour, a rise in wages will not have much effect on the price of food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If cloth production makes use of a lot of labour, a rise in wages will have a huge effect on the price of cloth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 positive relationship between w/r and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C</a:t>
            </a:r>
            <a:r>
              <a:rPr lang="en-US" altLang="en-US" i="1" dirty="0" smtClean="0"/>
              <a:t> /P</a:t>
            </a:r>
            <a:r>
              <a:rPr lang="en-US" altLang="en-US" i="1" baseline="-25000" dirty="0" smtClean="0"/>
              <a:t>F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57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pic>
        <p:nvPicPr>
          <p:cNvPr id="4" name="Picture 4" descr="Krugman_c04F0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4" t="6503" r="4200" b="5446"/>
          <a:stretch/>
        </p:blipFill>
        <p:spPr bwMode="auto">
          <a:xfrm>
            <a:off x="2195736" y="1700808"/>
            <a:ext cx="490308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1716832"/>
            <a:ext cx="35283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 smtClean="0">
                <a:sym typeface="Wingdings" panose="05000000000000000000" pitchFamily="2" charset="2"/>
              </a:rPr>
              <a:t>A positive relationship between w/r and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C</a:t>
            </a:r>
            <a:r>
              <a:rPr lang="en-US" altLang="en-US" i="1" dirty="0" smtClean="0"/>
              <a:t> /P</a:t>
            </a:r>
            <a:r>
              <a:rPr lang="en-US" altLang="en-US" i="1" baseline="-25000" dirty="0" smtClean="0"/>
              <a:t>F</a:t>
            </a:r>
          </a:p>
          <a:p>
            <a:pPr lvl="1"/>
            <a:endParaRPr lang="en-US" i="1" baseline="-25000" dirty="0">
              <a:sym typeface="Wingdings" panose="05000000000000000000" pitchFamily="2" charset="2"/>
            </a:endParaRPr>
          </a:p>
          <a:p>
            <a:pPr lvl="1"/>
            <a:r>
              <a:rPr lang="en-US" b="1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An increase in the relative price of Cloth increases relative wages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Let’s merge the preceding figure with the one relating factor prices to input choices, i.e. w/r to L/K</a:t>
            </a:r>
          </a:p>
          <a:p>
            <a:r>
              <a:rPr lang="en-GB" dirty="0" smtClean="0"/>
              <a:t>We can thus link prices of goods with input mix</a:t>
            </a:r>
          </a:p>
        </p:txBody>
      </p:sp>
    </p:spTree>
    <p:extLst>
      <p:ext uri="{BB962C8B-B14F-4D97-AF65-F5344CB8AC3E}">
        <p14:creationId xmlns:p14="http://schemas.microsoft.com/office/powerpoint/2010/main" val="1543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1269"/>
            <a:ext cx="8189533" cy="52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6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1269"/>
            <a:ext cx="8189533" cy="52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44824"/>
            <a:ext cx="3456384" cy="110799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dirty="0" smtClean="0"/>
              <a:t>When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C</a:t>
            </a:r>
            <a:r>
              <a:rPr lang="en-US" altLang="en-US" i="1" dirty="0" smtClean="0"/>
              <a:t> /P</a:t>
            </a:r>
            <a:r>
              <a:rPr lang="en-US" altLang="en-US" i="1" baseline="-25000" dirty="0" smtClean="0"/>
              <a:t>F </a:t>
            </a:r>
            <a:r>
              <a:rPr lang="en-GB" dirty="0" smtClean="0"/>
              <a:t>increases, both the production of Food and Cloth uses less L/K</a:t>
            </a:r>
            <a:endParaRPr lang="en-GB" altLang="en-US" dirty="0" smtClean="0"/>
          </a:p>
          <a:p>
            <a:pPr marL="0" lvl="1"/>
            <a:endParaRPr lang="en-US" altLang="en-US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869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Answer of </a:t>
            </a:r>
            <a:r>
              <a:rPr lang="en-GB" dirty="0" err="1" smtClean="0"/>
              <a:t>Heckscher</a:t>
            </a:r>
            <a:r>
              <a:rPr lang="en-GB" dirty="0" smtClean="0"/>
              <a:t>-Ohlin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The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Heckscher</a:t>
            </a:r>
            <a:r>
              <a:rPr lang="en-US" altLang="en-US" b="1" dirty="0" smtClean="0"/>
              <a:t>-Ohlin theory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Emphasizes resource differences as the </a:t>
            </a:r>
            <a:r>
              <a:rPr lang="en-US" altLang="en-US" i="1" dirty="0" smtClean="0"/>
              <a:t>only</a:t>
            </a:r>
            <a:r>
              <a:rPr lang="en-US" altLang="en-US" dirty="0" smtClean="0"/>
              <a:t> source of trade</a:t>
            </a:r>
          </a:p>
          <a:p>
            <a:pPr lvl="1"/>
            <a:r>
              <a:rPr lang="en-US" altLang="en-US" dirty="0" smtClean="0"/>
              <a:t>Shows that </a:t>
            </a:r>
            <a:r>
              <a:rPr lang="en-US" altLang="en-US" b="1" dirty="0" smtClean="0"/>
              <a:t>comparative advantage </a:t>
            </a:r>
            <a:r>
              <a:rPr lang="en-US" altLang="en-US" dirty="0" smtClean="0"/>
              <a:t>is influenced by:</a:t>
            </a:r>
          </a:p>
          <a:p>
            <a:pPr lvl="2"/>
            <a:r>
              <a:rPr lang="en-US" altLang="en-US" dirty="0" smtClean="0"/>
              <a:t>Relative</a:t>
            </a:r>
            <a:r>
              <a:rPr lang="en-US" altLang="en-US" b="1" dirty="0" smtClean="0"/>
              <a:t> factor abundance </a:t>
            </a:r>
            <a:r>
              <a:rPr lang="en-US" altLang="en-US" dirty="0" smtClean="0"/>
              <a:t>(refers to countries)</a:t>
            </a:r>
          </a:p>
          <a:p>
            <a:pPr lvl="2"/>
            <a:r>
              <a:rPr lang="en-US" altLang="en-US" dirty="0" smtClean="0"/>
              <a:t>Relative</a:t>
            </a:r>
            <a:r>
              <a:rPr lang="en-US" altLang="en-US" b="1" dirty="0" smtClean="0"/>
              <a:t> factor intensity </a:t>
            </a:r>
            <a:r>
              <a:rPr lang="en-US" altLang="en-US" dirty="0" smtClean="0"/>
              <a:t>(refers to goods)</a:t>
            </a:r>
          </a:p>
        </p:txBody>
      </p:sp>
    </p:spTree>
    <p:extLst>
      <p:ext uri="{BB962C8B-B14F-4D97-AF65-F5344CB8AC3E}">
        <p14:creationId xmlns:p14="http://schemas.microsoft.com/office/powerpoint/2010/main" val="14512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1269"/>
            <a:ext cx="8189533" cy="52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44824"/>
            <a:ext cx="3456384" cy="110799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dirty="0" smtClean="0"/>
              <a:t>When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C</a:t>
            </a:r>
            <a:r>
              <a:rPr lang="en-US" altLang="en-US" i="1" dirty="0" smtClean="0"/>
              <a:t> /P</a:t>
            </a:r>
            <a:r>
              <a:rPr lang="en-US" altLang="en-US" i="1" baseline="-25000" dirty="0" smtClean="0"/>
              <a:t>F </a:t>
            </a:r>
            <a:r>
              <a:rPr lang="en-GB" dirty="0" smtClean="0"/>
              <a:t>increases, both the production of Food and Cloth uses less L/K</a:t>
            </a:r>
            <a:endParaRPr lang="en-GB" altLang="en-US" dirty="0" smtClean="0"/>
          </a:p>
          <a:p>
            <a:pPr marL="0" lvl="1"/>
            <a:endParaRPr lang="en-US" altLang="en-US" i="1" baseline="-2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536" y="3304528"/>
            <a:ext cx="3456384" cy="166199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(assume) Marginal productivity of </a:t>
            </a:r>
            <a:r>
              <a:rPr lang="en-GB" dirty="0" err="1" smtClean="0"/>
              <a:t>labor</a:t>
            </a:r>
            <a:r>
              <a:rPr lang="en-GB" dirty="0" smtClean="0"/>
              <a:t> increases when L/K decreases… and under competition, real w is equal to the marginal productivity of labour</a:t>
            </a:r>
          </a:p>
          <a:p>
            <a:pPr marL="0" lvl="1"/>
            <a:endParaRPr lang="en-US" altLang="en-US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76048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1269"/>
            <a:ext cx="8189533" cy="52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44824"/>
            <a:ext cx="3456384" cy="110799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dirty="0" smtClean="0"/>
              <a:t>When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C</a:t>
            </a:r>
            <a:r>
              <a:rPr lang="en-US" altLang="en-US" i="1" dirty="0" smtClean="0"/>
              <a:t> /P</a:t>
            </a:r>
            <a:r>
              <a:rPr lang="en-US" altLang="en-US" i="1" baseline="-25000" dirty="0" smtClean="0"/>
              <a:t>F </a:t>
            </a:r>
            <a:r>
              <a:rPr lang="en-GB" dirty="0" smtClean="0"/>
              <a:t>increases, both the production of Food and Cloth uses less L/K</a:t>
            </a:r>
            <a:endParaRPr lang="en-GB" altLang="en-US" dirty="0" smtClean="0"/>
          </a:p>
          <a:p>
            <a:pPr marL="0" lvl="1"/>
            <a:endParaRPr lang="en-US" altLang="en-US" i="1" baseline="-2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536" y="3304528"/>
            <a:ext cx="3456384" cy="166199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(assume) Marginal productivity of </a:t>
            </a:r>
            <a:r>
              <a:rPr lang="en-GB" dirty="0" err="1" smtClean="0"/>
              <a:t>labor</a:t>
            </a:r>
            <a:r>
              <a:rPr lang="en-GB" dirty="0" smtClean="0"/>
              <a:t> increases when L/K decreases… and under competition, real w is equal to the marginal productivity of labour</a:t>
            </a:r>
          </a:p>
          <a:p>
            <a:pPr marL="0" lvl="1"/>
            <a:endParaRPr lang="en-US" altLang="en-US" i="1" baseline="-25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95536" y="4797152"/>
            <a:ext cx="3563888" cy="5909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We’ll come back to this when we study the specific-factor model</a:t>
            </a:r>
          </a:p>
        </p:txBody>
      </p:sp>
    </p:spTree>
    <p:extLst>
      <p:ext uri="{BB962C8B-B14F-4D97-AF65-F5344CB8AC3E}">
        <p14:creationId xmlns:p14="http://schemas.microsoft.com/office/powerpoint/2010/main" val="18975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1269"/>
            <a:ext cx="8189533" cy="52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44824"/>
            <a:ext cx="3456384" cy="110799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dirty="0" smtClean="0"/>
              <a:t>When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C</a:t>
            </a:r>
            <a:r>
              <a:rPr lang="en-US" altLang="en-US" i="1" dirty="0" smtClean="0"/>
              <a:t> /P</a:t>
            </a:r>
            <a:r>
              <a:rPr lang="en-US" altLang="en-US" i="1" baseline="-25000" dirty="0" smtClean="0"/>
              <a:t>F </a:t>
            </a:r>
            <a:r>
              <a:rPr lang="en-GB" dirty="0" smtClean="0"/>
              <a:t>increases, both the production of Food and Cloth uses less L/K</a:t>
            </a:r>
            <a:endParaRPr lang="en-GB" altLang="en-US" dirty="0" smtClean="0"/>
          </a:p>
          <a:p>
            <a:pPr marL="0" lvl="1"/>
            <a:endParaRPr lang="en-US" altLang="en-US" i="1" baseline="-2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536" y="3304528"/>
            <a:ext cx="3456384" cy="166199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(assume) Marginal </a:t>
            </a:r>
            <a:r>
              <a:rPr lang="en-GB" dirty="0" smtClean="0"/>
              <a:t>productivity of </a:t>
            </a:r>
            <a:r>
              <a:rPr lang="en-GB" dirty="0" err="1" smtClean="0"/>
              <a:t>labor</a:t>
            </a:r>
            <a:r>
              <a:rPr lang="en-GB" dirty="0" smtClean="0"/>
              <a:t> increases when L/K decreases… and under competition, real w is equal to the marginal productivity of labour</a:t>
            </a:r>
          </a:p>
          <a:p>
            <a:pPr marL="0" lvl="1"/>
            <a:endParaRPr lang="en-US" altLang="en-US" i="1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60032" y="1772063"/>
            <a:ext cx="3456384" cy="13849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So real wages go up when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C</a:t>
            </a:r>
            <a:r>
              <a:rPr lang="en-US" altLang="en-US" i="1" dirty="0" smtClean="0"/>
              <a:t> /P</a:t>
            </a:r>
            <a:r>
              <a:rPr lang="en-US" altLang="en-US" i="1" baseline="-25000" dirty="0" smtClean="0"/>
              <a:t>F </a:t>
            </a:r>
            <a:r>
              <a:rPr lang="en-GB" dirty="0" smtClean="0"/>
              <a:t>increases</a:t>
            </a:r>
          </a:p>
          <a:p>
            <a:endParaRPr lang="en-GB" dirty="0"/>
          </a:p>
          <a:p>
            <a:r>
              <a:rPr lang="en-GB" dirty="0" smtClean="0"/>
              <a:t>Similarly, real returns to capital fall </a:t>
            </a:r>
          </a:p>
          <a:p>
            <a:pPr marL="0" lvl="1"/>
            <a:endParaRPr lang="en-US" altLang="en-US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6133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1269"/>
            <a:ext cx="8189533" cy="521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844824"/>
            <a:ext cx="3456384" cy="110799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GB" dirty="0" smtClean="0"/>
              <a:t>When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C</a:t>
            </a:r>
            <a:r>
              <a:rPr lang="en-US" altLang="en-US" i="1" dirty="0" smtClean="0"/>
              <a:t> /P</a:t>
            </a:r>
            <a:r>
              <a:rPr lang="en-US" altLang="en-US" i="1" baseline="-25000" dirty="0" smtClean="0"/>
              <a:t>F </a:t>
            </a:r>
            <a:r>
              <a:rPr lang="en-GB" dirty="0" smtClean="0"/>
              <a:t>increases, both the production of Food and Cloth uses less L/K</a:t>
            </a:r>
            <a:endParaRPr lang="en-GB" altLang="en-US" dirty="0" smtClean="0"/>
          </a:p>
          <a:p>
            <a:pPr marL="0" lvl="1"/>
            <a:endParaRPr lang="en-US" altLang="en-US" i="1" baseline="-25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536" y="3304528"/>
            <a:ext cx="3456384" cy="166199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(assume) Marginal </a:t>
            </a:r>
            <a:r>
              <a:rPr lang="en-GB" dirty="0" smtClean="0"/>
              <a:t>productivity of </a:t>
            </a:r>
            <a:r>
              <a:rPr lang="en-GB" dirty="0" err="1" smtClean="0"/>
              <a:t>labor</a:t>
            </a:r>
            <a:r>
              <a:rPr lang="en-GB" dirty="0" smtClean="0"/>
              <a:t> increases when L/K decreases… and under competition, real w is equal to the marginal productivity of labour</a:t>
            </a:r>
          </a:p>
          <a:p>
            <a:pPr marL="0" lvl="1"/>
            <a:endParaRPr lang="en-US" altLang="en-US" i="1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60032" y="1772063"/>
            <a:ext cx="3456384" cy="13849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So real wages go up when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C</a:t>
            </a:r>
            <a:r>
              <a:rPr lang="en-US" altLang="en-US" i="1" dirty="0" smtClean="0"/>
              <a:t> /P</a:t>
            </a:r>
            <a:r>
              <a:rPr lang="en-US" altLang="en-US" i="1" baseline="-25000" dirty="0" smtClean="0"/>
              <a:t>F </a:t>
            </a:r>
            <a:r>
              <a:rPr lang="en-GB" dirty="0" smtClean="0"/>
              <a:t>increases</a:t>
            </a:r>
          </a:p>
          <a:p>
            <a:endParaRPr lang="en-GB" dirty="0"/>
          </a:p>
          <a:p>
            <a:r>
              <a:rPr lang="en-GB" dirty="0" smtClean="0"/>
              <a:t>Similarly, real returns to capital fall </a:t>
            </a:r>
          </a:p>
          <a:p>
            <a:pPr marL="0" lvl="1"/>
            <a:endParaRPr lang="en-US" altLang="en-US" i="1" baseline="-25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5036368" y="4410325"/>
            <a:ext cx="3294112" cy="757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 dirty="0"/>
              <a:t>Changes in prices affect the income </a:t>
            </a:r>
            <a:r>
              <a:rPr lang="en-US" altLang="en-US" sz="2400" b="1" dirty="0" smtClean="0"/>
              <a:t>distribution!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031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FF0000"/>
                </a:solidFill>
              </a:rPr>
              <a:t>Stolper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-Samuelson theorem</a:t>
            </a:r>
            <a:r>
              <a:rPr lang="en-US" altLang="en-US" sz="2400" dirty="0" smtClean="0">
                <a:solidFill>
                  <a:srgbClr val="FF0000"/>
                </a:solidFill>
              </a:rPr>
              <a:t>: </a:t>
            </a:r>
            <a:r>
              <a:rPr lang="en-US" altLang="en-US" sz="2400" dirty="0" smtClean="0"/>
              <a:t>if the relative price of a good increases, then the real wage of the factor used intensively in that good increases, while the real return to the other factor decreases</a:t>
            </a:r>
            <a:endParaRPr lang="en-US" altLang="en-US" sz="2400" dirty="0"/>
          </a:p>
        </p:txBody>
      </p:sp>
      <p:pic>
        <p:nvPicPr>
          <p:cNvPr id="52226" name="Picture 2" descr="http://www-personal.umich.edu/~alandear/rogues/stolper.samuels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59" y="3429000"/>
            <a:ext cx="4281465" cy="287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Recap: We have a theory that predicts changes in the distribution of income when the relative price of goods changes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1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dirty="0" smtClean="0"/>
              <a:t>An increase in the relative price of cloth, </a:t>
            </a:r>
            <a:r>
              <a:rPr lang="en-US" altLang="en-US" sz="2800" i="1" dirty="0" smtClean="0"/>
              <a:t>P</a:t>
            </a:r>
            <a:r>
              <a:rPr lang="en-US" altLang="en-US" sz="2800" i="1" baseline="-25000" dirty="0" smtClean="0"/>
              <a:t>C </a:t>
            </a:r>
            <a:r>
              <a:rPr lang="en-US" altLang="en-US" sz="2800" i="1" dirty="0" smtClean="0"/>
              <a:t>/P</a:t>
            </a:r>
            <a:r>
              <a:rPr lang="en-US" altLang="en-US" sz="2800" i="1" baseline="-25000" dirty="0" smtClean="0"/>
              <a:t>F</a:t>
            </a:r>
            <a:r>
              <a:rPr lang="en-US" altLang="en-US" sz="2800" dirty="0" smtClean="0"/>
              <a:t> , will:</a:t>
            </a:r>
          </a:p>
          <a:p>
            <a:pPr lvl="1"/>
            <a:r>
              <a:rPr lang="en-US" altLang="en-US" sz="2400" dirty="0" smtClean="0"/>
              <a:t>raise income of workers relative to that of capital owners, </a:t>
            </a:r>
            <a:r>
              <a:rPr lang="en-US" altLang="en-US" sz="2400" i="1" dirty="0" smtClean="0"/>
              <a:t>w/r</a:t>
            </a:r>
            <a:r>
              <a:rPr lang="en-US" altLang="en-US" sz="2400" dirty="0" smtClean="0"/>
              <a:t>. </a:t>
            </a:r>
          </a:p>
          <a:p>
            <a:pPr lvl="1"/>
            <a:r>
              <a:rPr lang="en-US" altLang="en-US" sz="2400" dirty="0" smtClean="0"/>
              <a:t>raise the real income of workers and </a:t>
            </a:r>
            <a:r>
              <a:rPr lang="en-US" altLang="en-US" sz="2400" i="1" dirty="0" smtClean="0"/>
              <a:t>lower the real income of capital owners</a:t>
            </a:r>
          </a:p>
          <a:p>
            <a:pPr lvl="2"/>
            <a:r>
              <a:rPr lang="en-US" altLang="en-US" dirty="0" smtClean="0"/>
              <a:t>(by raising </a:t>
            </a:r>
            <a:r>
              <a:rPr lang="en-US" altLang="en-US" dirty="0"/>
              <a:t>the ratio of capital to labor, </a:t>
            </a:r>
            <a:r>
              <a:rPr lang="en-US" altLang="en-US" i="1" dirty="0"/>
              <a:t>K/L</a:t>
            </a:r>
            <a:r>
              <a:rPr lang="en-US" altLang="en-US" dirty="0"/>
              <a:t>, in both industries and </a:t>
            </a:r>
            <a:r>
              <a:rPr lang="en-US" altLang="en-US" dirty="0" smtClean="0"/>
              <a:t>raising </a:t>
            </a:r>
            <a:r>
              <a:rPr lang="en-US" altLang="en-US" dirty="0"/>
              <a:t>the marginal product of </a:t>
            </a:r>
            <a:r>
              <a:rPr lang="en-US" altLang="en-US" dirty="0" smtClean="0"/>
              <a:t>labor)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4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Owners of a country’s abundant factors gain from trade, owners of a country’s scarce factor lose</a:t>
            </a:r>
          </a:p>
          <a:p>
            <a:pPr lvl="1"/>
            <a:r>
              <a:rPr lang="en-GB" dirty="0" smtClean="0"/>
              <a:t>The UK is capital abundant, opening up to trade hurts labour income</a:t>
            </a:r>
            <a:endParaRPr lang="en-GB" dirty="0"/>
          </a:p>
        </p:txBody>
      </p:sp>
      <p:pic>
        <p:nvPicPr>
          <p:cNvPr id="1026" name="Picture 2" descr="http://i.telegraph.co.uk/multimedia/archive/01250/uk_strikes_125000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Trade and the distribution of Income</a:t>
            </a:r>
            <a:endParaRPr lang="en-GB" dirty="0"/>
          </a:p>
        </p:txBody>
      </p:sp>
      <p:pic>
        <p:nvPicPr>
          <p:cNvPr id="6" name="Picture 2" descr="http://thenextrecession.files.wordpress.com/2013/05/uk-inequal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80840"/>
            <a:ext cx="6624736" cy="532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Trade and the distribution of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neq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84776" cy="502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658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</TotalTime>
  <Words>4502</Words>
  <Application>Microsoft Office PowerPoint</Application>
  <PresentationFormat>On-screen Show (4:3)</PresentationFormat>
  <Paragraphs>806</Paragraphs>
  <Slides>130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1" baseType="lpstr">
      <vt:lpstr>Office Theme</vt:lpstr>
      <vt:lpstr>Hecksher-Ohlin Model</vt:lpstr>
      <vt:lpstr>Drawbacks of the Ricardo Model</vt:lpstr>
      <vt:lpstr>The Answer of Heckscher-Ohlin</vt:lpstr>
      <vt:lpstr>The Answer of Heckscher-Ohlin</vt:lpstr>
      <vt:lpstr>The Answer of Heckscher-Ohlin</vt:lpstr>
      <vt:lpstr>The Answer of Heckscher-Ohlin</vt:lpstr>
      <vt:lpstr>The Answer of Heckscher-Ohlin</vt:lpstr>
      <vt:lpstr>PowerPoint Presentation</vt:lpstr>
      <vt:lpstr>The Answer of Heckscher-Ohlin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PowerPoint Presentation</vt:lpstr>
      <vt:lpstr>PowerPoint Presentation</vt:lpstr>
      <vt:lpstr>PowerPoint Presentation</vt:lpstr>
      <vt:lpstr>PowerPoint Presentation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Heckscher-Ohlin model</vt:lpstr>
      <vt:lpstr>Trade in the Heckscher-Ohlin model</vt:lpstr>
      <vt:lpstr>Trade in the Heckscher-Ohlin model</vt:lpstr>
      <vt:lpstr>Trade in the Heckscher-Ohlin model</vt:lpstr>
      <vt:lpstr>Trade in the Heckscher-Ohlin model</vt:lpstr>
      <vt:lpstr>Trade in the Heckscher-Ohlin model</vt:lpstr>
      <vt:lpstr>Trade in the Heckscher-Ohlin model</vt:lpstr>
      <vt:lpstr>Trade in the Heckscher-Ohlin model</vt:lpstr>
      <vt:lpstr>Trade in the Heckscher-Ohlin model</vt:lpstr>
      <vt:lpstr>Trade in the Heckscher-Ohlin model</vt:lpstr>
      <vt:lpstr>Trade in the Heckscher-Ohlin model</vt:lpstr>
      <vt:lpstr>Trade in the Heckscher-Ohlin model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Trade and the distribution of Income</vt:lpstr>
      <vt:lpstr>Krugman’s view on trade and inequality</vt:lpstr>
      <vt:lpstr>Krugman’s view on trade and inequality</vt:lpstr>
      <vt:lpstr>Krugman’s view on trade and inequality</vt:lpstr>
      <vt:lpstr>Factor-price equalization</vt:lpstr>
      <vt:lpstr>Factor-price equalization</vt:lpstr>
      <vt:lpstr>Factor-price equalization</vt:lpstr>
      <vt:lpstr>The factor-content of trade</vt:lpstr>
      <vt:lpstr>The factor-content of trade</vt:lpstr>
      <vt:lpstr>The factor-content of trade</vt:lpstr>
      <vt:lpstr>The factor-content of trade</vt:lpstr>
      <vt:lpstr>The factor-content of trade</vt:lpstr>
      <vt:lpstr>The factor-content of trade</vt:lpstr>
      <vt:lpstr>The factor-content of trade</vt:lpstr>
      <vt:lpstr>The factor-content of trade</vt:lpstr>
      <vt:lpstr>The factor-content of trade</vt:lpstr>
      <vt:lpstr>Empirical evidence on the HO model</vt:lpstr>
      <vt:lpstr>Empirical evidence on the HO model</vt:lpstr>
      <vt:lpstr>Empirical evidence on the HO model</vt:lpstr>
      <vt:lpstr>PowerPoint Presentation</vt:lpstr>
      <vt:lpstr>Empirical evidence on the HO model</vt:lpstr>
      <vt:lpstr>Empirical evidence on the HO model</vt:lpstr>
      <vt:lpstr>Empirical evidence on the HO model</vt:lpstr>
      <vt:lpstr>Extra readings for the curious!</vt:lpstr>
      <vt:lpstr>Hecksher-Ohlin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Hecksher-Ohlin Model</dc:title>
  <dc:creator>MRB-USER</dc:creator>
  <cp:lastModifiedBy>MRB-USER</cp:lastModifiedBy>
  <cp:revision>126</cp:revision>
  <dcterms:created xsi:type="dcterms:W3CDTF">2014-10-07T14:03:05Z</dcterms:created>
  <dcterms:modified xsi:type="dcterms:W3CDTF">2014-10-13T19:03:38Z</dcterms:modified>
</cp:coreProperties>
</file>